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28" r:id="rId2"/>
    <p:sldId id="317" r:id="rId3"/>
    <p:sldId id="256" r:id="rId4"/>
    <p:sldId id="261" r:id="rId5"/>
    <p:sldId id="259" r:id="rId6"/>
    <p:sldId id="319" r:id="rId7"/>
    <p:sldId id="320" r:id="rId8"/>
    <p:sldId id="318" r:id="rId9"/>
    <p:sldId id="294" r:id="rId10"/>
    <p:sldId id="262" r:id="rId11"/>
    <p:sldId id="329" r:id="rId12"/>
    <p:sldId id="327" r:id="rId13"/>
    <p:sldId id="323" r:id="rId14"/>
    <p:sldId id="263" r:id="rId15"/>
    <p:sldId id="257" r:id="rId16"/>
    <p:sldId id="321" r:id="rId17"/>
    <p:sldId id="258" r:id="rId18"/>
    <p:sldId id="322" r:id="rId19"/>
    <p:sldId id="265" r:id="rId20"/>
    <p:sldId id="303" r:id="rId21"/>
    <p:sldId id="266" r:id="rId22"/>
    <p:sldId id="267" r:id="rId23"/>
    <p:sldId id="271" r:id="rId24"/>
    <p:sldId id="272" r:id="rId25"/>
    <p:sldId id="273" r:id="rId26"/>
    <p:sldId id="274" r:id="rId27"/>
    <p:sldId id="326" r:id="rId28"/>
    <p:sldId id="304" r:id="rId29"/>
    <p:sldId id="305" r:id="rId30"/>
    <p:sldId id="306" r:id="rId31"/>
    <p:sldId id="307" r:id="rId32"/>
    <p:sldId id="308" r:id="rId33"/>
    <p:sldId id="324" r:id="rId34"/>
    <p:sldId id="325" r:id="rId35"/>
    <p:sldId id="279" r:id="rId36"/>
    <p:sldId id="280" r:id="rId37"/>
    <p:sldId id="281" r:id="rId38"/>
    <p:sldId id="283" r:id="rId39"/>
    <p:sldId id="284" r:id="rId40"/>
    <p:sldId id="285" r:id="rId41"/>
    <p:sldId id="286" r:id="rId42"/>
    <p:sldId id="276" r:id="rId43"/>
    <p:sldId id="277" r:id="rId44"/>
    <p:sldId id="278" r:id="rId45"/>
    <p:sldId id="330" r:id="rId46"/>
    <p:sldId id="331" r:id="rId47"/>
    <p:sldId id="333" r:id="rId48"/>
    <p:sldId id="334" r:id="rId49"/>
    <p:sldId id="335" r:id="rId50"/>
    <p:sldId id="336" r:id="rId51"/>
    <p:sldId id="337" r:id="rId52"/>
    <p:sldId id="296" r:id="rId53"/>
    <p:sldId id="309" r:id="rId54"/>
    <p:sldId id="313" r:id="rId55"/>
    <p:sldId id="314" r:id="rId56"/>
    <p:sldId id="312" r:id="rId57"/>
    <p:sldId id="29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068"/>
  </p:normalViewPr>
  <p:slideViewPr>
    <p:cSldViewPr snapToGrid="0" snapToObjects="1">
      <p:cViewPr varScale="1">
        <p:scale>
          <a:sx n="115" d="100"/>
          <a:sy n="115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6EE02-1088-47B8-B41B-3F2E6ADFD72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7F4AB8-94B6-45B2-B7C5-935E6314AF9C}">
      <dgm:prSet/>
      <dgm:spPr/>
      <dgm:t>
        <a:bodyPr/>
        <a:lstStyle/>
        <a:p>
          <a:r>
            <a:rPr lang="en-US"/>
            <a:t>We want to make normative claims about what makes an algorithm good (and they kind of sound like Aristotle)</a:t>
          </a:r>
        </a:p>
      </dgm:t>
    </dgm:pt>
    <dgm:pt modelId="{B9DC78A4-6207-40BE-8FA8-860B8B2286C8}" type="parTrans" cxnId="{E346D7DE-0568-4012-8F87-D0F29528B5B9}">
      <dgm:prSet/>
      <dgm:spPr/>
      <dgm:t>
        <a:bodyPr/>
        <a:lstStyle/>
        <a:p>
          <a:endParaRPr lang="en-US"/>
        </a:p>
      </dgm:t>
    </dgm:pt>
    <dgm:pt modelId="{207D5A9C-4E4B-4E8F-A2F3-DF37B3EAF0E4}" type="sibTrans" cxnId="{E346D7DE-0568-4012-8F87-D0F29528B5B9}">
      <dgm:prSet/>
      <dgm:spPr/>
      <dgm:t>
        <a:bodyPr/>
        <a:lstStyle/>
        <a:p>
          <a:endParaRPr lang="en-US"/>
        </a:p>
      </dgm:t>
    </dgm:pt>
    <dgm:pt modelId="{D85E9EAF-9F7D-4AEC-B0E7-F4CE9F7D10B8}">
      <dgm:prSet/>
      <dgm:spPr/>
      <dgm:t>
        <a:bodyPr/>
        <a:lstStyle/>
        <a:p>
          <a:r>
            <a:rPr lang="en-US"/>
            <a:t>To be good, algorithms must </a:t>
          </a:r>
          <a:r>
            <a:rPr lang="en-US" i="1"/>
            <a:t>perform their function well </a:t>
          </a:r>
          <a:r>
            <a:rPr lang="en-US"/>
            <a:t>(intellectual virtue)</a:t>
          </a:r>
        </a:p>
      </dgm:t>
    </dgm:pt>
    <dgm:pt modelId="{A882C8A3-B8C5-440D-B388-16DD69D4FBBF}" type="parTrans" cxnId="{16CDF508-45A5-4CFC-8281-078361D44EEB}">
      <dgm:prSet/>
      <dgm:spPr/>
      <dgm:t>
        <a:bodyPr/>
        <a:lstStyle/>
        <a:p>
          <a:endParaRPr lang="en-US"/>
        </a:p>
      </dgm:t>
    </dgm:pt>
    <dgm:pt modelId="{81579CB6-7670-4263-B084-CAF759C6C56A}" type="sibTrans" cxnId="{16CDF508-45A5-4CFC-8281-078361D44EEB}">
      <dgm:prSet/>
      <dgm:spPr/>
      <dgm:t>
        <a:bodyPr/>
        <a:lstStyle/>
        <a:p>
          <a:endParaRPr lang="en-US"/>
        </a:p>
      </dgm:t>
    </dgm:pt>
    <dgm:pt modelId="{6E8FE70B-AB5A-4F9A-9AD3-0488BAF1DC46}">
      <dgm:prSet/>
      <dgm:spPr/>
      <dgm:t>
        <a:bodyPr/>
        <a:lstStyle/>
        <a:p>
          <a:r>
            <a:rPr lang="en-US" i="1"/>
            <a:t>The distinctive function of a predictive algorithm is to predict correctly; the virtuous algorithm is one that attains excellence in prediction</a:t>
          </a:r>
          <a:endParaRPr lang="en-US"/>
        </a:p>
      </dgm:t>
    </dgm:pt>
    <dgm:pt modelId="{EF19E539-E584-46A2-86E2-0E63C5D3D4E1}" type="parTrans" cxnId="{CB48F63C-D09F-4F73-B069-08ADACFA778C}">
      <dgm:prSet/>
      <dgm:spPr/>
      <dgm:t>
        <a:bodyPr/>
        <a:lstStyle/>
        <a:p>
          <a:endParaRPr lang="en-US"/>
        </a:p>
      </dgm:t>
    </dgm:pt>
    <dgm:pt modelId="{9677AB2A-CAB8-466B-880A-55CC53197907}" type="sibTrans" cxnId="{CB48F63C-D09F-4F73-B069-08ADACFA778C}">
      <dgm:prSet/>
      <dgm:spPr/>
      <dgm:t>
        <a:bodyPr/>
        <a:lstStyle/>
        <a:p>
          <a:endParaRPr lang="en-US"/>
        </a:p>
      </dgm:t>
    </dgm:pt>
    <dgm:pt modelId="{79797D67-109C-47DB-9EAC-9F53E5057750}">
      <dgm:prSet/>
      <dgm:spPr/>
      <dgm:t>
        <a:bodyPr/>
        <a:lstStyle/>
        <a:p>
          <a:r>
            <a:rPr lang="en-US"/>
            <a:t>It is not enough that predictive algorithms make accurate predictions; to be good, they must arrive at their predictions </a:t>
          </a:r>
          <a:r>
            <a:rPr lang="en-US" i="1"/>
            <a:t>for the right – i.e., normative and just – reasons </a:t>
          </a:r>
          <a:r>
            <a:rPr lang="en-US"/>
            <a:t>(moral virtue)</a:t>
          </a:r>
        </a:p>
      </dgm:t>
    </dgm:pt>
    <dgm:pt modelId="{11D7A456-487C-43D4-89B3-0AD9D8AA2A5B}" type="parTrans" cxnId="{ED3D0F36-DF41-442B-9179-DBC5E1A31EBF}">
      <dgm:prSet/>
      <dgm:spPr/>
      <dgm:t>
        <a:bodyPr/>
        <a:lstStyle/>
        <a:p>
          <a:endParaRPr lang="en-US"/>
        </a:p>
      </dgm:t>
    </dgm:pt>
    <dgm:pt modelId="{2B6029D5-5918-444C-904F-A6A5F7381566}" type="sibTrans" cxnId="{ED3D0F36-DF41-442B-9179-DBC5E1A31EBF}">
      <dgm:prSet/>
      <dgm:spPr/>
      <dgm:t>
        <a:bodyPr/>
        <a:lstStyle/>
        <a:p>
          <a:endParaRPr lang="en-US"/>
        </a:p>
      </dgm:t>
    </dgm:pt>
    <dgm:pt modelId="{C5DD4995-A00F-4D10-B598-67C35D4B5508}">
      <dgm:prSet/>
      <dgm:spPr/>
      <dgm:t>
        <a:bodyPr/>
        <a:lstStyle/>
        <a:p>
          <a:r>
            <a:rPr lang="en-US" i="1"/>
            <a:t>An algorithm that makes an accurate prediction based on discriminatory/ prejudicial information acts contrary to virtue</a:t>
          </a:r>
          <a:endParaRPr lang="en-US"/>
        </a:p>
      </dgm:t>
    </dgm:pt>
    <dgm:pt modelId="{2B435FBF-0BEF-45F6-A11A-5D4B0457E177}" type="parTrans" cxnId="{3D402AEB-57A3-41E5-B030-C0889FA9355F}">
      <dgm:prSet/>
      <dgm:spPr/>
      <dgm:t>
        <a:bodyPr/>
        <a:lstStyle/>
        <a:p>
          <a:endParaRPr lang="en-US"/>
        </a:p>
      </dgm:t>
    </dgm:pt>
    <dgm:pt modelId="{85521E46-A78B-492E-A9E2-1EE69B8F0A71}" type="sibTrans" cxnId="{3D402AEB-57A3-41E5-B030-C0889FA9355F}">
      <dgm:prSet/>
      <dgm:spPr/>
      <dgm:t>
        <a:bodyPr/>
        <a:lstStyle/>
        <a:p>
          <a:endParaRPr lang="en-US"/>
        </a:p>
      </dgm:t>
    </dgm:pt>
    <dgm:pt modelId="{89F96D0C-1974-104A-A091-401439C169DA}" type="pres">
      <dgm:prSet presAssocID="{DE26EE02-1088-47B8-B41B-3F2E6ADFD72E}" presName="linear" presStyleCnt="0">
        <dgm:presLayoutVars>
          <dgm:animLvl val="lvl"/>
          <dgm:resizeHandles val="exact"/>
        </dgm:presLayoutVars>
      </dgm:prSet>
      <dgm:spPr/>
    </dgm:pt>
    <dgm:pt modelId="{98ACD44E-0B0D-EB4A-AFCE-79DA828774B4}" type="pres">
      <dgm:prSet presAssocID="{F27F4AB8-94B6-45B2-B7C5-935E6314AF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300BF6-8A71-6641-87D5-AD2CCCEEDEBE}" type="pres">
      <dgm:prSet presAssocID="{207D5A9C-4E4B-4E8F-A2F3-DF37B3EAF0E4}" presName="spacer" presStyleCnt="0"/>
      <dgm:spPr/>
    </dgm:pt>
    <dgm:pt modelId="{AA24C132-60DF-2F49-9696-1327DC8BB15F}" type="pres">
      <dgm:prSet presAssocID="{D85E9EAF-9F7D-4AEC-B0E7-F4CE9F7D10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185619-E940-824A-A232-0C551C6C6AF6}" type="pres">
      <dgm:prSet presAssocID="{D85E9EAF-9F7D-4AEC-B0E7-F4CE9F7D10B8}" presName="childText" presStyleLbl="revTx" presStyleIdx="0" presStyleCnt="2">
        <dgm:presLayoutVars>
          <dgm:bulletEnabled val="1"/>
        </dgm:presLayoutVars>
      </dgm:prSet>
      <dgm:spPr/>
    </dgm:pt>
    <dgm:pt modelId="{C0253BBF-DBB4-0F49-8111-39A05EAD744F}" type="pres">
      <dgm:prSet presAssocID="{79797D67-109C-47DB-9EAC-9F53E50577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8818BE-3CDC-7A4A-8062-26CE456456F0}" type="pres">
      <dgm:prSet presAssocID="{79797D67-109C-47DB-9EAC-9F53E505775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6CDF508-45A5-4CFC-8281-078361D44EEB}" srcId="{DE26EE02-1088-47B8-B41B-3F2E6ADFD72E}" destId="{D85E9EAF-9F7D-4AEC-B0E7-F4CE9F7D10B8}" srcOrd="1" destOrd="0" parTransId="{A882C8A3-B8C5-440D-B388-16DD69D4FBBF}" sibTransId="{81579CB6-7670-4263-B084-CAF759C6C56A}"/>
    <dgm:cxn modelId="{97A9D10B-D847-2042-B8FF-C495DE1A1D21}" type="presOf" srcId="{F27F4AB8-94B6-45B2-B7C5-935E6314AF9C}" destId="{98ACD44E-0B0D-EB4A-AFCE-79DA828774B4}" srcOrd="0" destOrd="0" presId="urn:microsoft.com/office/officeart/2005/8/layout/vList2"/>
    <dgm:cxn modelId="{ED3D0F36-DF41-442B-9179-DBC5E1A31EBF}" srcId="{DE26EE02-1088-47B8-B41B-3F2E6ADFD72E}" destId="{79797D67-109C-47DB-9EAC-9F53E5057750}" srcOrd="2" destOrd="0" parTransId="{11D7A456-487C-43D4-89B3-0AD9D8AA2A5B}" sibTransId="{2B6029D5-5918-444C-904F-A6A5F7381566}"/>
    <dgm:cxn modelId="{CB48F63C-D09F-4F73-B069-08ADACFA778C}" srcId="{D85E9EAF-9F7D-4AEC-B0E7-F4CE9F7D10B8}" destId="{6E8FE70B-AB5A-4F9A-9AD3-0488BAF1DC46}" srcOrd="0" destOrd="0" parTransId="{EF19E539-E584-46A2-86E2-0E63C5D3D4E1}" sibTransId="{9677AB2A-CAB8-466B-880A-55CC53197907}"/>
    <dgm:cxn modelId="{B5C7BC3E-3A65-1548-BCBC-FBCAB0261E71}" type="presOf" srcId="{79797D67-109C-47DB-9EAC-9F53E5057750}" destId="{C0253BBF-DBB4-0F49-8111-39A05EAD744F}" srcOrd="0" destOrd="0" presId="urn:microsoft.com/office/officeart/2005/8/layout/vList2"/>
    <dgm:cxn modelId="{8D94A942-1A77-5947-A34A-06AA9F30506A}" type="presOf" srcId="{D85E9EAF-9F7D-4AEC-B0E7-F4CE9F7D10B8}" destId="{AA24C132-60DF-2F49-9696-1327DC8BB15F}" srcOrd="0" destOrd="0" presId="urn:microsoft.com/office/officeart/2005/8/layout/vList2"/>
    <dgm:cxn modelId="{0225478F-C241-304B-846B-8CDA9BF05DB3}" type="presOf" srcId="{6E8FE70B-AB5A-4F9A-9AD3-0488BAF1DC46}" destId="{CE185619-E940-824A-A232-0C551C6C6AF6}" srcOrd="0" destOrd="0" presId="urn:microsoft.com/office/officeart/2005/8/layout/vList2"/>
    <dgm:cxn modelId="{CB99D5D6-6635-D44D-9273-3C1ED106A961}" type="presOf" srcId="{DE26EE02-1088-47B8-B41B-3F2E6ADFD72E}" destId="{89F96D0C-1974-104A-A091-401439C169DA}" srcOrd="0" destOrd="0" presId="urn:microsoft.com/office/officeart/2005/8/layout/vList2"/>
    <dgm:cxn modelId="{E346D7DE-0568-4012-8F87-D0F29528B5B9}" srcId="{DE26EE02-1088-47B8-B41B-3F2E6ADFD72E}" destId="{F27F4AB8-94B6-45B2-B7C5-935E6314AF9C}" srcOrd="0" destOrd="0" parTransId="{B9DC78A4-6207-40BE-8FA8-860B8B2286C8}" sibTransId="{207D5A9C-4E4B-4E8F-A2F3-DF37B3EAF0E4}"/>
    <dgm:cxn modelId="{8526CEE9-69CB-2842-A586-C1C277BEA7B5}" type="presOf" srcId="{C5DD4995-A00F-4D10-B598-67C35D4B5508}" destId="{FE8818BE-3CDC-7A4A-8062-26CE456456F0}" srcOrd="0" destOrd="0" presId="urn:microsoft.com/office/officeart/2005/8/layout/vList2"/>
    <dgm:cxn modelId="{3D402AEB-57A3-41E5-B030-C0889FA9355F}" srcId="{79797D67-109C-47DB-9EAC-9F53E5057750}" destId="{C5DD4995-A00F-4D10-B598-67C35D4B5508}" srcOrd="0" destOrd="0" parTransId="{2B435FBF-0BEF-45F6-A11A-5D4B0457E177}" sibTransId="{85521E46-A78B-492E-A9E2-1EE69B8F0A71}"/>
    <dgm:cxn modelId="{FDC82970-C44F-C74D-9D34-A96BE0966E05}" type="presParOf" srcId="{89F96D0C-1974-104A-A091-401439C169DA}" destId="{98ACD44E-0B0D-EB4A-AFCE-79DA828774B4}" srcOrd="0" destOrd="0" presId="urn:microsoft.com/office/officeart/2005/8/layout/vList2"/>
    <dgm:cxn modelId="{C9EE6F94-F959-434B-B172-9ECDA7BC2BF0}" type="presParOf" srcId="{89F96D0C-1974-104A-A091-401439C169DA}" destId="{AB300BF6-8A71-6641-87D5-AD2CCCEEDEBE}" srcOrd="1" destOrd="0" presId="urn:microsoft.com/office/officeart/2005/8/layout/vList2"/>
    <dgm:cxn modelId="{EAC0FF47-7563-E64E-91F1-C9AF1423C6E7}" type="presParOf" srcId="{89F96D0C-1974-104A-A091-401439C169DA}" destId="{AA24C132-60DF-2F49-9696-1327DC8BB15F}" srcOrd="2" destOrd="0" presId="urn:microsoft.com/office/officeart/2005/8/layout/vList2"/>
    <dgm:cxn modelId="{9250C1C7-E1E7-A646-A203-5E2A328C37E4}" type="presParOf" srcId="{89F96D0C-1974-104A-A091-401439C169DA}" destId="{CE185619-E940-824A-A232-0C551C6C6AF6}" srcOrd="3" destOrd="0" presId="urn:microsoft.com/office/officeart/2005/8/layout/vList2"/>
    <dgm:cxn modelId="{909144E5-E399-234A-8B62-39F3452C9AF1}" type="presParOf" srcId="{89F96D0C-1974-104A-A091-401439C169DA}" destId="{C0253BBF-DBB4-0F49-8111-39A05EAD744F}" srcOrd="4" destOrd="0" presId="urn:microsoft.com/office/officeart/2005/8/layout/vList2"/>
    <dgm:cxn modelId="{04A106DF-BBDF-DD42-A92F-74B38CD32437}" type="presParOf" srcId="{89F96D0C-1974-104A-A091-401439C169DA}" destId="{FE8818BE-3CDC-7A4A-8062-26CE456456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CD44E-0B0D-EB4A-AFCE-79DA828774B4}">
      <dsp:nvSpPr>
        <dsp:cNvPr id="0" name=""/>
        <dsp:cNvSpPr/>
      </dsp:nvSpPr>
      <dsp:spPr>
        <a:xfrm>
          <a:off x="0" y="180537"/>
          <a:ext cx="6513603" cy="14880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want to make normative claims about what makes an algorithm good (and they kind of sound like Aristotle)</a:t>
          </a:r>
        </a:p>
      </dsp:txBody>
      <dsp:txXfrm>
        <a:off x="72639" y="253176"/>
        <a:ext cx="6368325" cy="1342742"/>
      </dsp:txXfrm>
    </dsp:sp>
    <dsp:sp modelId="{AA24C132-60DF-2F49-9696-1327DC8BB15F}">
      <dsp:nvSpPr>
        <dsp:cNvPr id="0" name=""/>
        <dsp:cNvSpPr/>
      </dsp:nvSpPr>
      <dsp:spPr>
        <a:xfrm>
          <a:off x="0" y="1729037"/>
          <a:ext cx="6513603" cy="14880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be good, algorithms must </a:t>
          </a:r>
          <a:r>
            <a:rPr lang="en-US" sz="2100" i="1" kern="1200"/>
            <a:t>perform their function well </a:t>
          </a:r>
          <a:r>
            <a:rPr lang="en-US" sz="2100" kern="1200"/>
            <a:t>(intellectual virtue)</a:t>
          </a:r>
        </a:p>
      </dsp:txBody>
      <dsp:txXfrm>
        <a:off x="72639" y="1801676"/>
        <a:ext cx="6368325" cy="1342742"/>
      </dsp:txXfrm>
    </dsp:sp>
    <dsp:sp modelId="{CE185619-E940-824A-A232-0C551C6C6AF6}">
      <dsp:nvSpPr>
        <dsp:cNvPr id="0" name=""/>
        <dsp:cNvSpPr/>
      </dsp:nvSpPr>
      <dsp:spPr>
        <a:xfrm>
          <a:off x="0" y="3217058"/>
          <a:ext cx="6513603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1" kern="1200"/>
            <a:t>The distinctive function of a predictive algorithm is to predict correctly; the virtuous algorithm is one that attains excellence in prediction</a:t>
          </a:r>
          <a:endParaRPr lang="en-US" sz="1600" kern="1200"/>
        </a:p>
      </dsp:txBody>
      <dsp:txXfrm>
        <a:off x="0" y="3217058"/>
        <a:ext cx="6513603" cy="499904"/>
      </dsp:txXfrm>
    </dsp:sp>
    <dsp:sp modelId="{C0253BBF-DBB4-0F49-8111-39A05EAD744F}">
      <dsp:nvSpPr>
        <dsp:cNvPr id="0" name=""/>
        <dsp:cNvSpPr/>
      </dsp:nvSpPr>
      <dsp:spPr>
        <a:xfrm>
          <a:off x="0" y="3716963"/>
          <a:ext cx="6513603" cy="14880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is not enough that predictive algorithms make accurate predictions; to be good, they must arrive at their predictions </a:t>
          </a:r>
          <a:r>
            <a:rPr lang="en-US" sz="2100" i="1" kern="1200"/>
            <a:t>for the right – i.e., normative and just – reasons </a:t>
          </a:r>
          <a:r>
            <a:rPr lang="en-US" sz="2100" kern="1200"/>
            <a:t>(moral virtue)</a:t>
          </a:r>
        </a:p>
      </dsp:txBody>
      <dsp:txXfrm>
        <a:off x="72639" y="3789602"/>
        <a:ext cx="6368325" cy="1342742"/>
      </dsp:txXfrm>
    </dsp:sp>
    <dsp:sp modelId="{FE8818BE-3CDC-7A4A-8062-26CE456456F0}">
      <dsp:nvSpPr>
        <dsp:cNvPr id="0" name=""/>
        <dsp:cNvSpPr/>
      </dsp:nvSpPr>
      <dsp:spPr>
        <a:xfrm>
          <a:off x="0" y="5204983"/>
          <a:ext cx="6513603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i="1" kern="1200"/>
            <a:t>An algorithm that makes an accurate prediction based on discriminatory/ prejudicial information acts contrary to virtue</a:t>
          </a:r>
          <a:endParaRPr lang="en-US" sz="1600" kern="1200"/>
        </a:p>
      </dsp:txBody>
      <dsp:txXfrm>
        <a:off x="0" y="5204983"/>
        <a:ext cx="6513603" cy="49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21A0B-F933-FB46-8B54-2C3F37D83AB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E6F56-32F2-204B-ADDB-CE47F8FD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6/05/okcupid-study-reveals-perils-big-data-science/https:/www.wired.com/2016/05/okcupid-study-reveals-perils-big-data-scienc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3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8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48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4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8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4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6DD6F-C109-4CD9-A890-BA255600FB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Privacy is a basic human need</a:t>
            </a:r>
          </a:p>
          <a:p>
            <a:r>
              <a:rPr lang="en-US" sz="1200" dirty="0"/>
              <a:t>Privacy is not black and white </a:t>
            </a:r>
            <a:r>
              <a:rPr lang="mr-IN" sz="1200" dirty="0"/>
              <a:t>–</a:t>
            </a:r>
            <a:r>
              <a:rPr lang="en-US" sz="1200" dirty="0"/>
              <a:t> it is an exercise of control</a:t>
            </a:r>
          </a:p>
          <a:p>
            <a:r>
              <a:rPr lang="en-US" sz="1200" dirty="0"/>
              <a:t>Loss of privacy occurs when there’s a loss of control over personal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58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3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OKCupid Study Reveals the Perils of Big-Data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0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2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takebackyourpower.net</a:t>
            </a:r>
            <a:r>
              <a:rPr lang="en-US" dirty="0"/>
              <a:t>/comprehensive-report-how-smart-meters-invade-privacy/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57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21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5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</a:t>
            </a:r>
            <a:r>
              <a:rPr lang="en-US" baseline="0" dirty="0" err="1"/>
              <a:t>t.reembed.com</a:t>
            </a:r>
            <a:r>
              <a:rPr lang="en-US" baseline="0" dirty="0"/>
              <a:t>/0dFVes16AKq43QanOK3hDBwC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98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82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57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5e2abf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85e2abf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03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d5feaf6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d5feaf6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14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f15fb36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f15fb36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Golem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Frankenstein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Robot: Isaac Asimov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Machina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Black mirror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Westworld: what is permissible and what is prohibited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375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5e2abf9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85e2abf9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04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d5feaf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d5feaf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106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d5feaf6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ad5feaf6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849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d5feaf6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d5feaf6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06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d5feaf6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d5feaf6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17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36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Predict probability of re-arrest using a random forest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412121-731D-1546-9AB4-9CB6A8CF884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84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79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1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d0a313e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d0a313e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09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38F1-4A22-AB49-9BF4-FEA1D6C66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0ACCF-DED0-C547-B6C7-8B52623B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4547-948E-164E-9C5D-66C1E1FA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8D6C-0DCB-2149-9FDA-7681BB419B4D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FE15-AC80-A141-A71D-B6EC4942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22B6-35B3-C84E-9D8F-56BB4117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9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E0C-016B-6843-B830-8416BA8F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7159D-3292-5547-BCBB-0F66DB9C2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7BC8-CFDB-3543-96D2-66508398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A87D-C7B3-FD46-8B3B-0407E595BF32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316D9-1B2E-D544-A8AD-5EA477CB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8504-69F8-194E-A5AF-856151A5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8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25D60-9B4C-8149-9945-C192E86C9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B7605-2E62-6D43-9E6D-969C0F798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1B6ED-B84C-C74E-B09D-E613C893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0008-6081-604E-A083-0E4915D57EC9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129C7-64BE-234D-B6F0-BD6D7488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8D8F-50C7-1243-B51E-F5E6A26D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>
                <a:solidFill>
                  <a:srgbClr val="000000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12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AA7-5121-D64D-96EE-E85FE0AF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95AE-B212-254F-AEE6-0B9808B9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090EC-75A7-7E46-BA34-9FEF1778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2D56-EF14-4E43-87B2-FFB27663D4CC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D6B0A-B86D-9240-BD8E-259BA480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FAC8-6080-7244-9F57-E8A77B17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2155-D833-E84D-BEA0-89FDAFAF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61EE-D03A-7945-9BB4-94A6432B9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FED20-97EC-DD4D-B1FA-59921DEB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67F3-EE83-2842-9CDC-71615B6DBACD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80BF-6678-CD48-B2D0-BDB8EE44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7BE6-A515-2A4F-91AC-E9EC516C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9D4F-2AE1-3043-9A05-E5F5B4D5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8BD2-71EF-794C-80D8-98DD1CB9D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1EC3-D1B7-4044-83D9-AB64035AD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6AF2-D296-294A-A2DD-10D480EB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DE3-D929-3646-918C-6EF70B109C51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496E2-3F86-6E4E-9B45-087FD17F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6DFAB-A4D4-CB47-B793-456BDE07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BB6F-C53B-974C-8A95-F4005183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DC9B-A781-004F-A51B-E63EB06F2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F323E-A0BF-CF48-BEBE-13FF74B0B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48B65-198C-9441-91F1-F7237A358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86E58-D5FC-5042-AF62-DCEC0922C1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FE2E9-E80F-AA4E-A466-CB7C365B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C0616-0789-E540-8337-860D390CDEDB}" type="datetime1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BB779-CA87-0E45-A00B-569DF18C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D55D0-C0C4-954C-95EE-C597ECF8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2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8933-A69F-1944-9030-F17D63EA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1F817-94B1-BD4E-8DE1-0FE37454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A8AA-E22A-B541-BDAA-770A18EBDF42}" type="datetime1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CB76F-6EE0-224A-8A1B-0F3E5ECD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69E5D-AB56-774D-B6C5-8DC025D1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F7754-9628-9C44-9EBD-D23A6F1E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EF1B0-5760-2B4A-91DD-E38EB6E1856E}" type="datetime1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2B8D2-C542-E443-A9FF-E57ADC2FB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6E21-6962-A349-BE0B-E1FDD6AF6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1C2-1848-8D4A-B848-7CF3DCBB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49AF-B94D-CD48-8A8B-CFBF1153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9BC1F-1E05-C24D-AB11-F33D1F43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2E8B9-4A44-CF47-AECD-348BF19B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078C-A77A-694C-817B-57CB76B5065B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BB57E-FA0C-F14A-B2E3-34DE3CAB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3E4A3-E4C6-0544-A114-E91BA0B9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AB8D-C016-D24D-AC87-99C2ED12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505F57-5E9F-634A-85CB-3EBD948F2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CC418-D53F-6644-9711-3371CAC9B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BBD58-3729-7F48-8621-29A021DC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7025-C3BD-3640-BAD8-D8710E28AA70}" type="datetime1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F1C36-4512-9841-91A2-7DBBA54D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AA54-7BB2-B143-A140-BE50BF57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4A8E9-B09C-544B-83C7-56D6D1D0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1A747-F8AB-3248-9E13-6B064450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3F39-CA04-7242-B049-ABA0980F4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BF280-7A85-BE4B-9081-A220DF2CAB8B}" type="datetime1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91B7-08AD-8E46-BF93-7E7024FA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3D19F-3B31-2742-A704-E1668875B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79C4-A8DD-7C4D-9BC2-ACEFBB20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7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9bMh59JQDo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Q54GDm1eL0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sych.net/forum/showthread.php?tid=27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.reembed.com/0dFVes16AKq43QanOK3hDBw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achine Learning and Human Bias">
            <a:hlinkClick r:id="" action="ppaction://media"/>
            <a:extLst>
              <a:ext uri="{FF2B5EF4-FFF2-40B4-BE49-F238E27FC236}">
                <a16:creationId xmlns:a16="http://schemas.microsoft.com/office/drawing/2014/main" id="{D5B631FF-26F8-5F41-9E1B-C75006255A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189" y="308919"/>
            <a:ext cx="10670746" cy="60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7550" y="2050345"/>
            <a:ext cx="7626173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rgbClr val="FF0000"/>
                </a:solidFill>
              </a:rPr>
              <a:t>You</a:t>
            </a:r>
            <a:r>
              <a:rPr lang="en-US" sz="3360" dirty="0"/>
              <a:t> need to understand the ethical issues surrounding the data </a:t>
            </a:r>
            <a:r>
              <a:rPr lang="en-US" sz="3360" dirty="0">
                <a:solidFill>
                  <a:srgbClr val="FF0000"/>
                </a:solidFill>
              </a:rPr>
              <a:t>you</a:t>
            </a:r>
            <a:r>
              <a:rPr lang="en-US" sz="3360" dirty="0"/>
              <a:t> obtain/use,  the algorithms </a:t>
            </a:r>
            <a:r>
              <a:rPr lang="en-US" sz="3360" dirty="0">
                <a:solidFill>
                  <a:srgbClr val="FF0000"/>
                </a:solidFill>
              </a:rPr>
              <a:t>you</a:t>
            </a:r>
            <a:r>
              <a:rPr lang="en-US" sz="3360" dirty="0"/>
              <a:t> employ, and its impact on people.</a:t>
            </a:r>
          </a:p>
          <a:p>
            <a:endParaRPr lang="en-US" sz="336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75722-B402-1647-A6DA-99900CB7EB3D}"/>
              </a:ext>
            </a:extLst>
          </p:cNvPr>
          <p:cNvSpPr txBox="1"/>
          <p:nvPr/>
        </p:nvSpPr>
        <p:spPr>
          <a:xfrm>
            <a:off x="2128277" y="2576642"/>
            <a:ext cx="7479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Well I’m just an engineer?</a:t>
            </a:r>
          </a:p>
        </p:txBody>
      </p:sp>
    </p:spTree>
    <p:extLst>
      <p:ext uri="{BB962C8B-B14F-4D97-AF65-F5344CB8AC3E}">
        <p14:creationId xmlns:p14="http://schemas.microsoft.com/office/powerpoint/2010/main" val="178847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The Dual Use of A.I. Technologies</a:t>
            </a:r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Who should be responsible?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The person who uses the technology? 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The researcher/developer? 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Paper reviewers? 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University? 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dk1"/>
                </a:solidFill>
              </a:rPr>
              <a:t>Society as a whole?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1334133" y="4677400"/>
            <a:ext cx="9788800" cy="1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rgbClr val="980000"/>
                </a:solidFill>
              </a:rPr>
              <a:t>We need to be aware of real-world impact of our research and understand the relationship between ideas and consequences</a:t>
            </a:r>
            <a:endParaRPr sz="2400" b="1">
              <a:solidFill>
                <a:srgbClr val="980000"/>
              </a:solidFill>
            </a:endParaRPr>
          </a:p>
          <a:p>
            <a:pPr>
              <a:spcBef>
                <a:spcPts val="2133"/>
              </a:spcBef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901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4391-8967-B949-B09B-3A22919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" name="Online Media 3" descr="You Wonât Believe What Obama Says In This Video! ð">
            <a:hlinkClick r:id="" action="ppaction://media"/>
            <a:extLst>
              <a:ext uri="{FF2B5EF4-FFF2-40B4-BE49-F238E27FC236}">
                <a16:creationId xmlns:a16="http://schemas.microsoft.com/office/drawing/2014/main" id="{7151B605-CEDF-A142-91AB-5E35256097F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5741" y="1385136"/>
            <a:ext cx="9576486" cy="53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2639-230E-304F-A4CF-E6739247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02" y="377482"/>
            <a:ext cx="10764795" cy="1325563"/>
          </a:xfrm>
        </p:spPr>
        <p:txBody>
          <a:bodyPr/>
          <a:lstStyle/>
          <a:p>
            <a:r>
              <a:rPr lang="en-US" dirty="0"/>
              <a:t>Misconceptions about AI that can lead to 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9B96-7994-464F-AAC6-E86CEEFD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Engineers are only responsible for their code, not how the code is used or the data quality</a:t>
            </a:r>
          </a:p>
          <a:p>
            <a:r>
              <a:rPr lang="en-US" dirty="0"/>
              <a:t>Humans and computers are interchangeable; replacing humans with computers results in better outcomes</a:t>
            </a:r>
          </a:p>
          <a:p>
            <a:r>
              <a:rPr lang="en-US" dirty="0"/>
              <a:t>Regulating the tech industry is too hard and won’t be effective</a:t>
            </a:r>
          </a:p>
          <a:p>
            <a:r>
              <a:rPr lang="en-US" dirty="0"/>
              <a:t>Our job in tech is just to optimize metrics and respond to customer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D7D4C-46CC-364F-B4E8-69300F54EBF3}"/>
              </a:ext>
            </a:extLst>
          </p:cNvPr>
          <p:cNvSpPr txBox="1"/>
          <p:nvPr/>
        </p:nvSpPr>
        <p:spPr>
          <a:xfrm>
            <a:off x="778476" y="6351373"/>
            <a:ext cx="276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Rachel Thomas </a:t>
            </a:r>
            <a:r>
              <a:rPr lang="en-US" dirty="0" err="1"/>
              <a:t>FastAI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4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discuss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45483" y="1499392"/>
            <a:ext cx="9016842" cy="5037616"/>
          </a:xfrm>
        </p:spPr>
        <p:txBody>
          <a:bodyPr>
            <a:normAutofit/>
          </a:bodyPr>
          <a:lstStyle/>
          <a:p>
            <a:r>
              <a:rPr lang="en-US" sz="2880" b="1" dirty="0"/>
              <a:t>What are ethics?</a:t>
            </a:r>
          </a:p>
          <a:p>
            <a:r>
              <a:rPr lang="en-US" sz="2880" b="1" dirty="0"/>
              <a:t>Ethics surrounding data</a:t>
            </a:r>
          </a:p>
          <a:p>
            <a:pPr lvl="1"/>
            <a:r>
              <a:rPr lang="en-US" sz="2580" dirty="0"/>
              <a:t>Privacy and informed consent</a:t>
            </a:r>
          </a:p>
          <a:p>
            <a:pPr lvl="1"/>
            <a:r>
              <a:rPr lang="en-US" sz="2580" dirty="0"/>
              <a:t>Ownership and intellectual property</a:t>
            </a:r>
          </a:p>
          <a:p>
            <a:r>
              <a:rPr lang="en-US" sz="2880" b="1" dirty="0"/>
              <a:t>Ethics surrounding algorithms</a:t>
            </a:r>
          </a:p>
          <a:p>
            <a:pPr lvl="1"/>
            <a:r>
              <a:rPr lang="en-US" sz="2580" dirty="0"/>
              <a:t>Biased algorithms</a:t>
            </a:r>
          </a:p>
          <a:p>
            <a:pPr lvl="1"/>
            <a:r>
              <a:rPr lang="en-US" sz="2580" dirty="0"/>
              <a:t>Bad results from good data</a:t>
            </a:r>
          </a:p>
          <a:p>
            <a:pPr lvl="2"/>
            <a:r>
              <a:rPr lang="en-US" sz="2340" dirty="0"/>
              <a:t>reproducibility</a:t>
            </a:r>
          </a:p>
          <a:p>
            <a:pPr lvl="1"/>
            <a:r>
              <a:rPr lang="en-US" sz="2580" dirty="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4890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Virtue ethics for humans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8971"/>
          <a:stretch/>
        </p:blipFill>
        <p:spPr>
          <a:xfrm rot="5400000">
            <a:off x="7439976" y="2127568"/>
            <a:ext cx="4352925" cy="2611119"/>
          </a:xfrm>
        </p:spPr>
      </p:pic>
      <p:sp>
        <p:nvSpPr>
          <p:cNvPr id="7" name="TextBox 6"/>
          <p:cNvSpPr txBox="1"/>
          <p:nvPr/>
        </p:nvSpPr>
        <p:spPr>
          <a:xfrm>
            <a:off x="838200" y="1869440"/>
            <a:ext cx="6573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Virtue ethics offers an alternative to rule-based ethical systems (e.g., deontology, utilitarianism)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Virtues are the qualities of people that promote human flourishing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Virtue is attained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performing one’s distinctive function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cultivating intellectual and moral excellence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achieving proper inner states; i.e., those consistent with virtue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Virtues may be cultivated based on learning and emulation</a:t>
            </a:r>
          </a:p>
        </p:txBody>
      </p:sp>
    </p:spTree>
    <p:extLst>
      <p:ext uri="{BB962C8B-B14F-4D97-AF65-F5344CB8AC3E}">
        <p14:creationId xmlns:p14="http://schemas.microsoft.com/office/powerpoint/2010/main" val="200793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7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404040"/>
                </a:solidFill>
              </a:rPr>
              <a:t>Algorithmic Virtue ???</a:t>
            </a:r>
            <a:br>
              <a:rPr lang="en-US" sz="2800">
                <a:solidFill>
                  <a:srgbClr val="404040"/>
                </a:solidFill>
              </a:rPr>
            </a:br>
            <a:br>
              <a:rPr lang="en-US" sz="2800">
                <a:solidFill>
                  <a:srgbClr val="404040"/>
                </a:solidFill>
              </a:rPr>
            </a:br>
            <a:r>
              <a:rPr lang="en-US" sz="2800">
                <a:solidFill>
                  <a:srgbClr val="404040"/>
                </a:solidFill>
              </a:rPr>
              <a:t>Ethical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54D0B-DF1B-534F-9BC2-303445AB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84" y="468977"/>
            <a:ext cx="2902033" cy="3539066"/>
          </a:xfrm>
          <a:prstGeom prst="rect">
            <a:avLst/>
          </a:prstGeom>
        </p:spPr>
      </p:pic>
      <p:pic>
        <p:nvPicPr>
          <p:cNvPr id="1026" name="Picture 2" descr="Image result for aristotle at a compu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9" t="12168" r="22602"/>
          <a:stretch/>
        </p:blipFill>
        <p:spPr bwMode="auto">
          <a:xfrm>
            <a:off x="7383938" y="468977"/>
            <a:ext cx="3062248" cy="35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6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Identifying algorithmic virtue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CD0A53-AF59-45EF-BE4F-0AA498927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3021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97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768A-6047-694B-88FA-3DD032D7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</a:t>
            </a:r>
            <a:r>
              <a:rPr lang="en-US" i="1" dirty="0"/>
              <a:t>embed</a:t>
            </a:r>
            <a:r>
              <a:rPr lang="en-US" dirty="0"/>
              <a:t> social values in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226E-5989-7845-8037-31D7469EA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being precise about the definitions, developing their consequences.</a:t>
            </a:r>
          </a:p>
          <a:p>
            <a:pPr lvl="1"/>
            <a:r>
              <a:rPr lang="en-US" dirty="0"/>
              <a:t>Privacy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Fairness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Accountability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17580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Surrounding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12EE7-FB68-954D-8DA2-9F5329C1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91" y="1764542"/>
            <a:ext cx="5839097" cy="3291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C220A-14F1-A043-8AFD-6BE7C739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62" y="1239927"/>
            <a:ext cx="6591276" cy="4378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4056B-EE0E-0741-A61E-560159C42D54}"/>
              </a:ext>
            </a:extLst>
          </p:cNvPr>
          <p:cNvSpPr txBox="1"/>
          <p:nvPr/>
        </p:nvSpPr>
        <p:spPr>
          <a:xfrm>
            <a:off x="3398108" y="293514"/>
            <a:ext cx="4452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discuss why…</a:t>
            </a:r>
          </a:p>
        </p:txBody>
      </p:sp>
    </p:spTree>
    <p:extLst>
      <p:ext uri="{BB962C8B-B14F-4D97-AF65-F5344CB8AC3E}">
        <p14:creationId xmlns:p14="http://schemas.microsoft.com/office/powerpoint/2010/main" val="201984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C6BA-B81A-AF4A-BC78-69894B4D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6915-A80F-0E41-B63B-712C4182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Autonomy</a:t>
            </a:r>
          </a:p>
          <a:p>
            <a:pPr lvl="1"/>
            <a:r>
              <a:rPr lang="en-US" dirty="0"/>
              <a:t>The right to control your data, possibly via </a:t>
            </a:r>
            <a:r>
              <a:rPr lang="en-US" i="1" dirty="0"/>
              <a:t>surrogates</a:t>
            </a:r>
          </a:p>
          <a:p>
            <a:r>
              <a:rPr lang="en-US" b="1" dirty="0"/>
              <a:t>Informed Consent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You should explicitly approve use of your data based on understanding</a:t>
            </a:r>
          </a:p>
          <a:p>
            <a:r>
              <a:rPr lang="en-US" b="1" dirty="0"/>
              <a:t>Beneficence</a:t>
            </a:r>
          </a:p>
          <a:p>
            <a:pPr lvl="1"/>
            <a:r>
              <a:rPr lang="en-US" dirty="0"/>
              <a:t>People using your data should do it for your benefit</a:t>
            </a:r>
          </a:p>
          <a:p>
            <a:r>
              <a:rPr lang="en-US" b="1" dirty="0"/>
              <a:t>Non-maleficence </a:t>
            </a:r>
          </a:p>
          <a:p>
            <a:pPr lvl="1"/>
            <a:r>
              <a:rPr lang="en-US" dirty="0"/>
              <a:t>Do no harm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15" y="167495"/>
            <a:ext cx="9016842" cy="130770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609" y="1486665"/>
            <a:ext cx="5219376" cy="4624900"/>
          </a:xfrm>
        </p:spPr>
        <p:txBody>
          <a:bodyPr>
            <a:normAutofit fontScale="92500"/>
          </a:bodyPr>
          <a:lstStyle/>
          <a:p>
            <a:r>
              <a:rPr lang="en-US" dirty="0"/>
              <a:t>Data is constantly being collected about us</a:t>
            </a:r>
          </a:p>
          <a:p>
            <a:pPr lvl="1"/>
            <a:r>
              <a:rPr lang="en-US" dirty="0"/>
              <a:t>Cameras</a:t>
            </a:r>
          </a:p>
          <a:p>
            <a:pPr lvl="1"/>
            <a:r>
              <a:rPr lang="en-US" dirty="0"/>
              <a:t>Location reporting</a:t>
            </a:r>
          </a:p>
          <a:p>
            <a:pPr lvl="1"/>
            <a:r>
              <a:rPr lang="en-US" dirty="0"/>
              <a:t>Accelerometers </a:t>
            </a:r>
          </a:p>
          <a:p>
            <a:pPr lvl="1"/>
            <a:r>
              <a:rPr lang="en-US" dirty="0"/>
              <a:t>Social media </a:t>
            </a:r>
          </a:p>
          <a:p>
            <a:r>
              <a:rPr lang="en-US" dirty="0"/>
              <a:t>Do I own data collected about me?</a:t>
            </a:r>
          </a:p>
          <a:p>
            <a:r>
              <a:rPr lang="en-US" dirty="0"/>
              <a:t>What if I don</a:t>
            </a:r>
            <a:r>
              <a:rPr lang="mr-IN" dirty="0"/>
              <a:t>’</a:t>
            </a:r>
            <a:r>
              <a:rPr lang="en-US" dirty="0"/>
              <a:t>t like what the data says about me?</a:t>
            </a:r>
          </a:p>
          <a:p>
            <a:r>
              <a:rPr lang="en-US" dirty="0"/>
              <a:t>Can I control how the data is used?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21" y="431075"/>
            <a:ext cx="3474720" cy="3368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006" y="3904102"/>
            <a:ext cx="4341952" cy="26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88" y="203781"/>
            <a:ext cx="9016842" cy="1307706"/>
          </a:xfrm>
        </p:spPr>
        <p:txBody>
          <a:bodyPr/>
          <a:lstStyle/>
          <a:p>
            <a:r>
              <a:rPr lang="en-US" dirty="0"/>
              <a:t>Data and Informed 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37" y="2180469"/>
            <a:ext cx="9342802" cy="4515205"/>
          </a:xfrm>
        </p:spPr>
        <p:txBody>
          <a:bodyPr/>
          <a:lstStyle/>
          <a:p>
            <a:r>
              <a:rPr lang="en-US" sz="2400" dirty="0"/>
              <a:t>In human subjects research, there is a notion of </a:t>
            </a:r>
            <a:r>
              <a:rPr lang="en-US" sz="2400" i="1" dirty="0"/>
              <a:t>informed consent</a:t>
            </a:r>
          </a:p>
          <a:p>
            <a:pPr lvl="1"/>
            <a:r>
              <a:rPr lang="en-US" sz="2160" dirty="0"/>
              <a:t>must </a:t>
            </a:r>
            <a:r>
              <a:rPr lang="en-US" sz="2160" i="1" dirty="0"/>
              <a:t>understand</a:t>
            </a:r>
            <a:r>
              <a:rPr lang="en-US" sz="2160" dirty="0"/>
              <a:t> what is being done</a:t>
            </a:r>
          </a:p>
          <a:p>
            <a:pPr lvl="1"/>
            <a:r>
              <a:rPr lang="en-US" sz="2160" dirty="0"/>
              <a:t>must </a:t>
            </a:r>
            <a:r>
              <a:rPr lang="en-US" sz="2160" i="1" dirty="0"/>
              <a:t>voluntarily consent</a:t>
            </a:r>
            <a:r>
              <a:rPr lang="en-US" sz="2160" dirty="0"/>
              <a:t> to the experiment</a:t>
            </a:r>
            <a:endParaRPr lang="en-US" sz="2160" i="1" dirty="0"/>
          </a:p>
          <a:p>
            <a:pPr lvl="1"/>
            <a:r>
              <a:rPr lang="en-US" sz="2160" dirty="0"/>
              <a:t>must have the right to withdraw consent at any time</a:t>
            </a:r>
          </a:p>
          <a:p>
            <a:r>
              <a:rPr lang="en-US" sz="2400" dirty="0"/>
              <a:t>Not required in “ordinary conduct of business”</a:t>
            </a:r>
          </a:p>
          <a:p>
            <a:pPr lvl="1"/>
            <a:r>
              <a:rPr lang="en-US" sz="2160" dirty="0"/>
              <a:t>E.g. A/B testing</a:t>
            </a:r>
          </a:p>
          <a:p>
            <a:pPr lvl="1"/>
            <a:r>
              <a:rPr lang="en-US" sz="2160" dirty="0"/>
              <a:t>But this is a very thin line</a:t>
            </a:r>
            <a:r>
              <a:rPr lang="mr-IN" sz="2160" dirty="0"/>
              <a:t>…</a:t>
            </a:r>
            <a:r>
              <a:rPr lang="en-US" sz="2160" dirty="0"/>
              <a:t>.</a:t>
            </a:r>
          </a:p>
          <a:p>
            <a:endParaRPr lang="en-US" dirty="0"/>
          </a:p>
        </p:txBody>
      </p:sp>
      <p:pic>
        <p:nvPicPr>
          <p:cNvPr id="8" name="Picture 7" descr="Screen Shot 2017-02-06 at 3.36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6" y="126996"/>
            <a:ext cx="271272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022" y="1749291"/>
            <a:ext cx="9608612" cy="4515205"/>
          </a:xfrm>
        </p:spPr>
        <p:txBody>
          <a:bodyPr>
            <a:normAutofit/>
          </a:bodyPr>
          <a:lstStyle/>
          <a:p>
            <a:r>
              <a:rPr lang="en-US" dirty="0"/>
              <a:t>Informed consent is often buried in the fine print</a:t>
            </a:r>
          </a:p>
          <a:p>
            <a:r>
              <a:rPr lang="en-US" dirty="0"/>
              <a:t>Data is often collected first; the experiment comes later.</a:t>
            </a:r>
          </a:p>
          <a:p>
            <a:r>
              <a:rPr lang="en-US" dirty="0"/>
              <a:t>How the data, once collected, is going to be used is difficult to control.</a:t>
            </a:r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91473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OKCupid</a:t>
            </a:r>
            <a:r>
              <a:rPr lang="en-US" dirty="0"/>
              <a:t> Experiments with 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481" y="1652490"/>
            <a:ext cx="9016842" cy="451520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Love Is Blind day</a:t>
            </a:r>
          </a:p>
          <a:p>
            <a:pPr lvl="1"/>
            <a:r>
              <a:rPr lang="en-US" sz="2800" dirty="0"/>
              <a:t>Suppressed photographs in user profiles so that the customer would not be able to see the profile photographs of potential people to meet. </a:t>
            </a:r>
          </a:p>
          <a:p>
            <a:pPr lvl="1"/>
            <a:r>
              <a:rPr lang="en-US" sz="2800" dirty="0"/>
              <a:t>Customers could still read what was written in profiles, e.g. interests.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Impact on success of a date on being told you are compatible?  In addition to reporting accurate compatibility scores:</a:t>
            </a:r>
          </a:p>
          <a:p>
            <a:pPr lvl="1"/>
            <a:r>
              <a:rPr lang="en-US" sz="2800" dirty="0"/>
              <a:t>Took people with low compatibility score, told them it was high</a:t>
            </a:r>
          </a:p>
          <a:p>
            <a:pPr lvl="1"/>
            <a:r>
              <a:rPr lang="en-US" sz="2800" dirty="0"/>
              <a:t>Took people with high compatibility score, told them it was low</a:t>
            </a:r>
          </a:p>
          <a:p>
            <a:pPr lvl="1"/>
            <a:r>
              <a:rPr lang="en-US" sz="2800" dirty="0"/>
              <a:t>Three by three test matrix:  30, 60 and 90% compatibility score actual versus 30, 60, and 90% declared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this legal/ethical?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CEO Christian Rudder:  “But guess what, everybody: if you use the Internet, you’re the subject of hundreds of experiments at any given time, on every site. That’s how websites work.”</a:t>
            </a:r>
          </a:p>
          <a:p>
            <a:r>
              <a:rPr lang="en-US" dirty="0"/>
              <a:t>On the other hand, having a company intentionally lie to you, intentionally give you a wrong score, is something that many people consider socially unacceptable. </a:t>
            </a:r>
          </a:p>
        </p:txBody>
      </p:sp>
    </p:spTree>
    <p:extLst>
      <p:ext uri="{BB962C8B-B14F-4D97-AF65-F5344CB8AC3E}">
        <p14:creationId xmlns:p14="http://schemas.microsoft.com/office/powerpoint/2010/main" val="31099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482" y="1717344"/>
            <a:ext cx="8570632" cy="4547153"/>
          </a:xfrm>
        </p:spPr>
        <p:txBody>
          <a:bodyPr>
            <a:normAutofit/>
          </a:bodyPr>
          <a:lstStyle/>
          <a:p>
            <a:r>
              <a:rPr lang="en-US" dirty="0"/>
              <a:t>Artistic expression can be </a:t>
            </a:r>
            <a:r>
              <a:rPr lang="en-US" b="1" dirty="0"/>
              <a:t>copyrighted</a:t>
            </a:r>
            <a:r>
              <a:rPr lang="en-US" dirty="0"/>
              <a:t>:  exclusive legal right to print, publish, perform, film or record and authorize others to do the same.</a:t>
            </a:r>
          </a:p>
          <a:p>
            <a:r>
              <a:rPr lang="en-US" b="1" dirty="0"/>
              <a:t>Derivative</a:t>
            </a:r>
            <a:r>
              <a:rPr lang="en-US" dirty="0"/>
              <a:t> work can be created with permission.</a:t>
            </a:r>
          </a:p>
          <a:p>
            <a:r>
              <a:rPr lang="en-US" dirty="0"/>
              <a:t>There’s also a notion of </a:t>
            </a:r>
            <a:r>
              <a:rPr lang="en-US" b="1" dirty="0"/>
              <a:t>citation</a:t>
            </a:r>
            <a:r>
              <a:rPr lang="en-US" dirty="0"/>
              <a:t>, in which we give credit to the owner.</a:t>
            </a:r>
          </a:p>
          <a:p>
            <a:r>
              <a:rPr lang="en-US" dirty="0"/>
              <a:t>What about data?</a:t>
            </a:r>
          </a:p>
          <a:p>
            <a:pPr lvl="1"/>
            <a:r>
              <a:rPr lang="en-US" dirty="0"/>
              <a:t>Wikipedia, Yelp, Rotten Tomatoes, </a:t>
            </a:r>
            <a:r>
              <a:rPr lang="en-US" dirty="0" err="1"/>
              <a:t>TripAdvisor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81DB-52F6-E643-BD81-A4859197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Intellectual Property - Copyrights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B4D08-5AC3-B549-BCD4-9002145C7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834" y="1976201"/>
            <a:ext cx="5649669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7D48E-D624-2045-AF9F-AAFDE912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3" y="1013254"/>
            <a:ext cx="5989785" cy="62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439" y="401566"/>
            <a:ext cx="319420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can we learn from your social media posts?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220" y="2688996"/>
            <a:ext cx="3194209" cy="1828800"/>
          </a:xfrm>
        </p:spPr>
        <p:txBody>
          <a:bodyPr>
            <a:normAutofit/>
          </a:bodyPr>
          <a:lstStyle/>
          <a:p>
            <a:r>
              <a:rPr lang="en-US" sz="3360" dirty="0">
                <a:solidFill>
                  <a:schemeClr val="accent6"/>
                </a:solidFill>
              </a:rPr>
              <a:t>Neurotic</a:t>
            </a:r>
          </a:p>
        </p:txBody>
      </p:sp>
      <p:pic>
        <p:nvPicPr>
          <p:cNvPr id="7" name="Content Placeholder 3" descr="N+.png"/>
          <p:cNvPicPr>
            <a:picLocks noChangeAspect="1"/>
          </p:cNvPicPr>
          <p:nvPr/>
        </p:nvPicPr>
        <p:blipFill>
          <a:blip r:embed="rId3"/>
          <a:srcRect l="-79" r="-79"/>
          <a:stretch>
            <a:fillRect/>
          </a:stretch>
        </p:blipFill>
        <p:spPr bwMode="auto">
          <a:xfrm>
            <a:off x="3720446" y="1087366"/>
            <a:ext cx="7545491" cy="468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6645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56" y="685802"/>
            <a:ext cx="319420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can we learn from your social media posts?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218" y="2954008"/>
            <a:ext cx="3194209" cy="1828800"/>
          </a:xfrm>
        </p:spPr>
        <p:txBody>
          <a:bodyPr>
            <a:normAutofit/>
          </a:bodyPr>
          <a:lstStyle/>
          <a:p>
            <a:r>
              <a:rPr lang="en-US" sz="3360" dirty="0">
                <a:solidFill>
                  <a:schemeClr val="accent6"/>
                </a:solidFill>
              </a:rPr>
              <a:t>Well adjusted</a:t>
            </a:r>
            <a:endParaRPr lang="en-US" sz="3360" dirty="0"/>
          </a:p>
        </p:txBody>
      </p:sp>
      <p:pic>
        <p:nvPicPr>
          <p:cNvPr id="6" name="Content Placeholder 3" descr="N-.png"/>
          <p:cNvPicPr>
            <a:picLocks noChangeAspect="1"/>
          </p:cNvPicPr>
          <p:nvPr/>
        </p:nvPicPr>
        <p:blipFill>
          <a:blip r:embed="rId3"/>
          <a:srcRect t="-137" b="-137"/>
          <a:stretch>
            <a:fillRect/>
          </a:stretch>
        </p:blipFill>
        <p:spPr bwMode="auto">
          <a:xfrm>
            <a:off x="3875018" y="1074655"/>
            <a:ext cx="7438188" cy="4617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426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0F4B-C728-834D-A31A-9B7A709F1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5674"/>
            <a:ext cx="9144000" cy="2387600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4E5A9-A3AC-A941-8378-94A1D056372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96729" y="3659911"/>
            <a:ext cx="4798541" cy="305825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João Sedoc</a:t>
            </a:r>
          </a:p>
          <a:p>
            <a:r>
              <a:rPr lang="en-US" altLang="en-US" sz="1667" dirty="0"/>
              <a:t>Johns Hopkins University</a:t>
            </a:r>
          </a:p>
          <a:p>
            <a:endParaRPr lang="en-US" altLang="en-US" sz="1667" dirty="0"/>
          </a:p>
          <a:p>
            <a:fld id="{2F71EB69-5ABD-4A46-9932-F97B98E0B2BD}" type="datetime4">
              <a:rPr lang="en-US" altLang="en-US" smtClean="0">
                <a:solidFill>
                  <a:srgbClr val="800000"/>
                </a:solidFill>
              </a:rPr>
              <a:pPr/>
              <a:t>December 4, 2019</a:t>
            </a:fld>
            <a:endParaRPr lang="en-US" altLang="en-US" dirty="0">
              <a:solidFill>
                <a:srgbClr val="8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F4907-C93F-5542-824A-CDA9D3E9244A}"/>
              </a:ext>
            </a:extLst>
          </p:cNvPr>
          <p:cNvSpPr txBox="1"/>
          <p:nvPr/>
        </p:nvSpPr>
        <p:spPr>
          <a:xfrm>
            <a:off x="469557" y="6166022"/>
            <a:ext cx="891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content from E. Heizer &amp; A. Roth &amp; Z. Ives and L. Ungar &amp; </a:t>
            </a:r>
            <a:r>
              <a:rPr lang="en-US" dirty="0" err="1"/>
              <a:t>Yulia</a:t>
            </a:r>
            <a:r>
              <a:rPr lang="en-US" dirty="0"/>
              <a:t> </a:t>
            </a:r>
            <a:r>
              <a:rPr lang="en-US" dirty="0" err="1"/>
              <a:t>Tsvetkov</a:t>
            </a:r>
            <a:r>
              <a:rPr lang="en-US" dirty="0"/>
              <a:t> and Alan Black </a:t>
            </a:r>
          </a:p>
        </p:txBody>
      </p:sp>
    </p:spTree>
    <p:extLst>
      <p:ext uri="{BB962C8B-B14F-4D97-AF65-F5344CB8AC3E}">
        <p14:creationId xmlns:p14="http://schemas.microsoft.com/office/powerpoint/2010/main" val="3997833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84" y="167087"/>
            <a:ext cx="4943863" cy="1098024"/>
          </a:xfrm>
        </p:spPr>
        <p:txBody>
          <a:bodyPr>
            <a:normAutofit/>
          </a:bodyPr>
          <a:lstStyle/>
          <a:p>
            <a:r>
              <a:rPr lang="en-US" dirty="0"/>
              <a:t>Targeted marketing from IBM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 descr="Screen Shot 2017-03-05 at 12.22.00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2" t="-2838" r="-1057" b="498"/>
          <a:stretch/>
        </p:blipFill>
        <p:spPr>
          <a:xfrm>
            <a:off x="976910" y="1728658"/>
            <a:ext cx="10721404" cy="4315085"/>
          </a:xfrm>
        </p:spPr>
      </p:pic>
    </p:spTree>
    <p:extLst>
      <p:ext uri="{BB962C8B-B14F-4D97-AF65-F5344CB8AC3E}">
        <p14:creationId xmlns:p14="http://schemas.microsoft.com/office/powerpoint/2010/main" val="1674292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6717"/>
            <a:ext cx="2551176" cy="2139696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Screen Shot 2017-03-06 at 6.09.1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-202" r="8267" b="4782"/>
          <a:stretch/>
        </p:blipFill>
        <p:spPr>
          <a:xfrm>
            <a:off x="2344963" y="1702242"/>
            <a:ext cx="8637893" cy="2546280"/>
          </a:xfrm>
        </p:spPr>
      </p:pic>
      <p:pic>
        <p:nvPicPr>
          <p:cNvPr id="6" name="Picture 5" descr="Screen Shot 2017-03-06 at 6.09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20" y="4854047"/>
            <a:ext cx="3063240" cy="6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62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2762" y="433101"/>
            <a:ext cx="9830273" cy="2089792"/>
          </a:xfrm>
        </p:spPr>
        <p:txBody>
          <a:bodyPr>
            <a:noAutofit/>
          </a:bodyPr>
          <a:lstStyle/>
          <a:p>
            <a:r>
              <a:rPr lang="en-US" sz="3960" dirty="0"/>
              <a:t>Targeted marketing: Cambridge </a:t>
            </a:r>
            <a:r>
              <a:rPr lang="en-US" sz="3960" dirty="0" err="1"/>
              <a:t>Analytica</a:t>
            </a:r>
            <a:endParaRPr lang="en-US" sz="3960" dirty="0"/>
          </a:p>
        </p:txBody>
      </p:sp>
      <p:pic>
        <p:nvPicPr>
          <p:cNvPr id="7" name="Content Placeholder 4" descr="Screen Shot 2017-03-05 at 12.18.50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313" r="2773" b="498"/>
          <a:stretch/>
        </p:blipFill>
        <p:spPr>
          <a:xfrm>
            <a:off x="2634795" y="1943936"/>
            <a:ext cx="8947607" cy="4571166"/>
          </a:xfrm>
        </p:spPr>
      </p:pic>
    </p:spTree>
    <p:extLst>
      <p:ext uri="{BB962C8B-B14F-4D97-AF65-F5344CB8AC3E}">
        <p14:creationId xmlns:p14="http://schemas.microsoft.com/office/powerpoint/2010/main" val="289572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19" y="669627"/>
            <a:ext cx="9016842" cy="1307706"/>
          </a:xfrm>
        </p:spPr>
        <p:txBody>
          <a:bodyPr>
            <a:normAutofit/>
          </a:bodyPr>
          <a:lstStyle/>
          <a:p>
            <a:r>
              <a:rPr lang="en-US" sz="4800" dirty="0"/>
              <a:t>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6" name="Picture 5" descr="Screen Shot 2017-02-06 at 3.57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39" y="2993154"/>
            <a:ext cx="25908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7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OKCupid</a:t>
            </a:r>
            <a:r>
              <a:rPr lang="en-US" dirty="0"/>
              <a:t> Data Publicly Released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8907" y="2066283"/>
            <a:ext cx="9016842" cy="4515205"/>
          </a:xfrm>
        </p:spPr>
        <p:txBody>
          <a:bodyPr>
            <a:normAutofit/>
          </a:bodyPr>
          <a:lstStyle/>
          <a:p>
            <a:r>
              <a:rPr lang="en-US" dirty="0"/>
              <a:t>On May 8, a group of Danish researchers </a:t>
            </a:r>
            <a:r>
              <a:rPr lang="en-US" dirty="0">
                <a:hlinkClick r:id="rId3"/>
              </a:rPr>
              <a:t>publicly released</a:t>
            </a:r>
            <a:r>
              <a:rPr lang="en-US" dirty="0"/>
              <a:t> a dataset of nearly 70,000 users of the online dating site </a:t>
            </a:r>
            <a:r>
              <a:rPr lang="en-US" dirty="0" err="1"/>
              <a:t>OkCupid</a:t>
            </a:r>
            <a:r>
              <a:rPr lang="en-US" dirty="0"/>
              <a:t>, including usernames, age, gender, location, what kind of relationship (or sex) they’re interested in, personality traits, and answers to thousands of profiling questions used by the site.</a:t>
            </a:r>
          </a:p>
          <a:p>
            <a:r>
              <a:rPr lang="en-US" dirty="0"/>
              <a:t>When asked whether the researchers attempted to </a:t>
            </a:r>
            <a:r>
              <a:rPr lang="en-US" dirty="0" err="1"/>
              <a:t>anonymize</a:t>
            </a:r>
            <a:r>
              <a:rPr lang="en-US" dirty="0"/>
              <a:t> the dataset the response was:  “</a:t>
            </a:r>
            <a:r>
              <a:rPr lang="mr-IN" dirty="0"/>
              <a:t>…</a:t>
            </a:r>
            <a:r>
              <a:rPr lang="en-US" dirty="0"/>
              <a:t> all the data found in the dataset are or were already publicly available, so releasing this dataset merely presents it in a more useful form.”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1829" y="1499616"/>
            <a:ext cx="34802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/>
              <a:t>WIRED, Michael Zimmer 5/14/16</a:t>
            </a:r>
          </a:p>
        </p:txBody>
      </p:sp>
    </p:spTree>
    <p:extLst>
      <p:ext uri="{BB962C8B-B14F-4D97-AF65-F5344CB8AC3E}">
        <p14:creationId xmlns:p14="http://schemas.microsoft.com/office/powerpoint/2010/main" val="31247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the </a:t>
            </a:r>
            <a:r>
              <a:rPr lang="en-US" dirty="0" err="1"/>
              <a:t>OKCupid</a:t>
            </a:r>
            <a:r>
              <a:rPr lang="en-US" dirty="0"/>
              <a:t> data public?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methodology used to obtain the data was not fully explained, but involved a scraping bot.</a:t>
            </a:r>
          </a:p>
          <a:p>
            <a:pPr lvl="1"/>
            <a:r>
              <a:rPr lang="en-US" dirty="0"/>
              <a:t>Likely from an </a:t>
            </a:r>
            <a:r>
              <a:rPr lang="en-US" dirty="0" err="1"/>
              <a:t>OkCupid</a:t>
            </a:r>
            <a:r>
              <a:rPr lang="en-US" dirty="0"/>
              <a:t> profile researchers created. </a:t>
            </a:r>
          </a:p>
          <a:p>
            <a:r>
              <a:rPr lang="en-US" dirty="0"/>
              <a:t>Since </a:t>
            </a:r>
            <a:r>
              <a:rPr lang="en-US" dirty="0" err="1"/>
              <a:t>OkCupid</a:t>
            </a:r>
            <a:r>
              <a:rPr lang="en-US" dirty="0"/>
              <a:t> users have the option to restrict the visibility of their profiles to logged-in users only, it is likely the researchers collected—and subsequently released—profiles that were intended to </a:t>
            </a:r>
            <a:r>
              <a:rPr lang="en-US" i="1" dirty="0"/>
              <a:t>not</a:t>
            </a:r>
            <a:r>
              <a:rPr lang="en-US" dirty="0"/>
              <a:t> be publicly viewable.</a:t>
            </a:r>
          </a:p>
        </p:txBody>
      </p:sp>
    </p:spTree>
    <p:extLst>
      <p:ext uri="{BB962C8B-B14F-4D97-AF65-F5344CB8AC3E}">
        <p14:creationId xmlns:p14="http://schemas.microsoft.com/office/powerpoint/2010/main" val="2488132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not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296" y="1499392"/>
            <a:ext cx="9683213" cy="4515205"/>
          </a:xfrm>
        </p:spPr>
        <p:txBody>
          <a:bodyPr>
            <a:normAutofit/>
          </a:bodyPr>
          <a:lstStyle/>
          <a:p>
            <a:r>
              <a:rPr lang="en-US" dirty="0"/>
              <a:t>Many rules governing use of collected information</a:t>
            </a:r>
          </a:p>
          <a:p>
            <a:pPr lvl="1"/>
            <a:r>
              <a:rPr lang="en-US" b="1" dirty="0"/>
              <a:t>HIPAA: </a:t>
            </a:r>
            <a:r>
              <a:rPr lang="en-US" dirty="0"/>
              <a:t>Health Insurance Portability and Accountability Act </a:t>
            </a:r>
          </a:p>
          <a:p>
            <a:pPr lvl="1"/>
            <a:r>
              <a:rPr lang="en-US" b="1" dirty="0"/>
              <a:t>FERPA: </a:t>
            </a:r>
            <a:r>
              <a:rPr lang="en-US" dirty="0"/>
              <a:t>Family Educational Rights and Privacy Act</a:t>
            </a:r>
          </a:p>
          <a:p>
            <a:pPr lvl="1"/>
            <a:r>
              <a:rPr lang="en-US" b="1" dirty="0"/>
              <a:t>GDPR</a:t>
            </a:r>
            <a:r>
              <a:rPr lang="en-US" dirty="0"/>
              <a:t> General Data Protection Regulation  (Europe)</a:t>
            </a:r>
          </a:p>
          <a:p>
            <a:r>
              <a:rPr lang="en-US" dirty="0"/>
              <a:t>However, “information leakage” can lead to unexpected disclosures</a:t>
            </a:r>
          </a:p>
          <a:p>
            <a:pPr lvl="1"/>
            <a:r>
              <a:rPr lang="en-US" dirty="0"/>
              <a:t>e.g. smart water meters</a:t>
            </a:r>
          </a:p>
          <a:p>
            <a:r>
              <a:rPr lang="en-US" dirty="0"/>
              <a:t>“Privacy by trust” versus “privacy by design”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77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Anonymity?</a:t>
            </a:r>
          </a:p>
        </p:txBody>
      </p:sp>
      <p:pic>
        <p:nvPicPr>
          <p:cNvPr id="14" name="Picture 13" descr="Screen Shot 2017-02-08 at 4.1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55" y="1043655"/>
            <a:ext cx="5082148" cy="5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6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482" y="1459150"/>
            <a:ext cx="9221731" cy="539885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A93023"/>
                </a:solidFill>
              </a:rPr>
              <a:t>Netflix Prize Competition: </a:t>
            </a:r>
            <a:r>
              <a:rPr lang="en-US" dirty="0"/>
              <a:t>released a de-identified data set with user ID, date,  movie name, and the rating given by the user for that movie</a:t>
            </a:r>
            <a:r>
              <a:rPr lang="en-US" sz="2160" dirty="0"/>
              <a:t>. </a:t>
            </a:r>
          </a:p>
          <a:p>
            <a:pPr lvl="1"/>
            <a:r>
              <a:rPr lang="en-US" sz="2160" dirty="0"/>
              <a:t>Researchers were able to link users with </a:t>
            </a:r>
            <a:r>
              <a:rPr lang="en-US" sz="2160" dirty="0" err="1"/>
              <a:t>IMDb's</a:t>
            </a:r>
            <a:r>
              <a:rPr lang="en-US" sz="2160" dirty="0"/>
              <a:t> system where the users were identified, and talked about (some of) the movies they watched.</a:t>
            </a:r>
          </a:p>
          <a:p>
            <a:r>
              <a:rPr lang="en-US" b="1" dirty="0"/>
              <a:t>Problem: “Sparsity” of data</a:t>
            </a:r>
          </a:p>
          <a:p>
            <a:pPr lvl="1"/>
            <a:r>
              <a:rPr lang="en-US" sz="2160" dirty="0"/>
              <a:t>In Netflix data, no two profiles are more than 50% similar. </a:t>
            </a:r>
          </a:p>
          <a:p>
            <a:pPr lvl="1"/>
            <a:r>
              <a:rPr lang="en-US" sz="2160" dirty="0"/>
              <a:t>If a Netflix profile is more than 50% similar to a profile in IMDB, then there is a high probability that the two profiles are of the same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4962F-3315-1E4A-8B32-8BEB335B4A71}"/>
              </a:ext>
            </a:extLst>
          </p:cNvPr>
          <p:cNvSpPr txBox="1"/>
          <p:nvPr/>
        </p:nvSpPr>
        <p:spPr>
          <a:xfrm>
            <a:off x="1784058" y="5705812"/>
            <a:ext cx="9044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/>
              <a:t>A. Narayanan and V. </a:t>
            </a:r>
            <a:r>
              <a:rPr lang="en-US" sz="1920" dirty="0" err="1"/>
              <a:t>Shmatikov</a:t>
            </a:r>
            <a:r>
              <a:rPr lang="en-US" sz="1920" dirty="0"/>
              <a:t>, “Robust de-anonymization of large sparse datasets …,” Proc. 29th IEEE </a:t>
            </a:r>
            <a:r>
              <a:rPr lang="en-US" sz="1920" dirty="0" err="1"/>
              <a:t>Symp</a:t>
            </a:r>
            <a:r>
              <a:rPr lang="en-US" sz="1920" dirty="0"/>
              <a:t>. Security and Privacy, 2008. </a:t>
            </a:r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76333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7831" y="1282474"/>
            <a:ext cx="9573179" cy="5027558"/>
          </a:xfrm>
        </p:spPr>
        <p:txBody>
          <a:bodyPr>
            <a:normAutofit/>
          </a:bodyPr>
          <a:lstStyle/>
          <a:p>
            <a:r>
              <a:rPr lang="en-US" dirty="0"/>
              <a:t>When do you feel safe releasing personal information, e.g. completing a survey about your tastes in movies?</a:t>
            </a:r>
          </a:p>
          <a:p>
            <a:pPr lvl="1"/>
            <a:r>
              <a:rPr lang="en-US" dirty="0"/>
              <a:t>My answers have no impact on the privatized released result?  </a:t>
            </a:r>
          </a:p>
          <a:p>
            <a:pPr lvl="1"/>
            <a:r>
              <a:rPr lang="en-US" dirty="0"/>
              <a:t>With high probability, an attacker looking at the privatized released result cannot learn any new information about me?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These are not achievable.</a:t>
            </a:r>
          </a:p>
          <a:p>
            <a:r>
              <a:rPr lang="en-US" b="1" dirty="0"/>
              <a:t>Differential privacy </a:t>
            </a:r>
            <a:r>
              <a:rPr lang="en-US" dirty="0"/>
              <a:t>aims to maximize the accuracy of queries from statistical databases while minimizing the chances of identifying its records.</a:t>
            </a:r>
          </a:p>
          <a:p>
            <a:pPr lvl="1"/>
            <a:r>
              <a:rPr lang="en-US" b="1" dirty="0">
                <a:solidFill>
                  <a:srgbClr val="A93023"/>
                </a:solidFill>
              </a:rPr>
              <a:t>The privatized released result is nearly the same whether or not I submit my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E426-4DB4-B44B-93C8-87ACB76F5DC9}"/>
              </a:ext>
            </a:extLst>
          </p:cNvPr>
          <p:cNvSpPr txBox="1"/>
          <p:nvPr/>
        </p:nvSpPr>
        <p:spPr>
          <a:xfrm>
            <a:off x="4361112" y="6168164"/>
            <a:ext cx="7725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>
                <a:hlinkClick r:id="rId3"/>
              </a:rPr>
              <a:t>Dwork</a:t>
            </a:r>
            <a:r>
              <a:rPr lang="en-US" sz="1920" dirty="0"/>
              <a:t> and Roth, “Algorithmic Foundations of Differential Privacy,” Foundations and Trends in Theoretical Computer Science (2014).</a:t>
            </a:r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29163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for AI and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Consider the following rudimentary ethical questions about AI:</a:t>
            </a:r>
          </a:p>
          <a:p>
            <a:r>
              <a:rPr lang="en-US" dirty="0"/>
              <a:t>What should the ultimate good of AI?</a:t>
            </a:r>
          </a:p>
          <a:p>
            <a:r>
              <a:rPr lang="en-US" dirty="0"/>
              <a:t>What makes an AI innovation good vs. bad in a moral sense?</a:t>
            </a:r>
          </a:p>
          <a:p>
            <a:r>
              <a:rPr lang="en-US" dirty="0"/>
              <a:t>How should AI function such that it promotes its ultimate good?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Problems: </a:t>
            </a:r>
          </a:p>
          <a:p>
            <a:r>
              <a:rPr lang="en-US" dirty="0"/>
              <a:t>We’re building artificial intelligence that is increasingly taking on the role of thought partner, information broker, medical expert, and social engineer</a:t>
            </a:r>
          </a:p>
          <a:p>
            <a:r>
              <a:rPr lang="en-US" dirty="0"/>
              <a:t>There are no robust frameworks for evaluating the ethics of AI</a:t>
            </a:r>
          </a:p>
          <a:p>
            <a:r>
              <a:rPr lang="en-US" dirty="0"/>
              <a:t>Industry won’t figure this out for us </a:t>
            </a:r>
          </a:p>
        </p:txBody>
      </p:sp>
    </p:spTree>
    <p:extLst>
      <p:ext uri="{BB962C8B-B14F-4D97-AF65-F5344CB8AC3E}">
        <p14:creationId xmlns:p14="http://schemas.microsoft.com/office/powerpoint/2010/main" val="42622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Ethics Surrounding Algorithms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Fairness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7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173" y="198783"/>
            <a:ext cx="9016842" cy="1307706"/>
          </a:xfrm>
        </p:spPr>
        <p:txBody>
          <a:bodyPr/>
          <a:lstStyle/>
          <a:p>
            <a:r>
              <a:rPr lang="en-US" dirty="0"/>
              <a:t>Algorithms are not neutral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5225" y="1014845"/>
            <a:ext cx="9270913" cy="3308194"/>
          </a:xfrm>
        </p:spPr>
        <p:txBody>
          <a:bodyPr>
            <a:normAutofit/>
          </a:bodyPr>
          <a:lstStyle/>
          <a:p>
            <a:endParaRPr lang="en-US" sz="2160" dirty="0"/>
          </a:p>
          <a:p>
            <a:r>
              <a:rPr lang="en-US" sz="2880" dirty="0"/>
              <a:t>Algorithms encode our biases.</a:t>
            </a:r>
          </a:p>
          <a:p>
            <a:pPr lvl="1"/>
            <a:r>
              <a:rPr lang="en-US" dirty="0"/>
              <a:t>Training data set isn’t representative</a:t>
            </a:r>
          </a:p>
          <a:p>
            <a:pPr lvl="1"/>
            <a:r>
              <a:rPr lang="en-US" dirty="0"/>
              <a:t>Past population is not representative of the future population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7-02-01 at 4.13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86" y="3506326"/>
            <a:ext cx="3989668" cy="2930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107" y="3612343"/>
            <a:ext cx="4758055" cy="28283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269" y="323755"/>
            <a:ext cx="1452869" cy="21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2421192" y="1253613"/>
            <a:ext cx="2460" cy="483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21193" y="6081253"/>
            <a:ext cx="6226277" cy="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us Sign 10"/>
          <p:cNvSpPr/>
          <p:nvPr/>
        </p:nvSpPr>
        <p:spPr>
          <a:xfrm>
            <a:off x="3248333" y="2743200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Sign 11"/>
          <p:cNvSpPr/>
          <p:nvPr/>
        </p:nvSpPr>
        <p:spPr>
          <a:xfrm>
            <a:off x="4316363" y="1526458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421192" y="781666"/>
            <a:ext cx="5746956" cy="3347883"/>
            <a:chOff x="897192" y="781665"/>
            <a:chExt cx="5746956" cy="3347883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897192" y="781665"/>
              <a:ext cx="5746956" cy="334788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lus Sign 17"/>
          <p:cNvSpPr/>
          <p:nvPr/>
        </p:nvSpPr>
        <p:spPr>
          <a:xfrm>
            <a:off x="4543735" y="3131574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Sign 18"/>
          <p:cNvSpPr/>
          <p:nvPr/>
        </p:nvSpPr>
        <p:spPr>
          <a:xfrm>
            <a:off x="6067735" y="140478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Sign 19"/>
          <p:cNvSpPr/>
          <p:nvPr/>
        </p:nvSpPr>
        <p:spPr>
          <a:xfrm>
            <a:off x="6753535" y="78166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Sign 20"/>
          <p:cNvSpPr/>
          <p:nvPr/>
        </p:nvSpPr>
        <p:spPr>
          <a:xfrm>
            <a:off x="3100237" y="3314699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Sign 21"/>
          <p:cNvSpPr/>
          <p:nvPr/>
        </p:nvSpPr>
        <p:spPr>
          <a:xfrm>
            <a:off x="4917361" y="757085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Sign 22"/>
          <p:cNvSpPr/>
          <p:nvPr/>
        </p:nvSpPr>
        <p:spPr>
          <a:xfrm>
            <a:off x="5946060" y="180667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Sign 23"/>
          <p:cNvSpPr/>
          <p:nvPr/>
        </p:nvSpPr>
        <p:spPr>
          <a:xfrm>
            <a:off x="7483580" y="486205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Sign 24"/>
          <p:cNvSpPr/>
          <p:nvPr/>
        </p:nvSpPr>
        <p:spPr>
          <a:xfrm>
            <a:off x="3055990" y="1355007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Sign 25"/>
          <p:cNvSpPr/>
          <p:nvPr/>
        </p:nvSpPr>
        <p:spPr>
          <a:xfrm>
            <a:off x="5120150" y="140478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Sign 26"/>
          <p:cNvSpPr/>
          <p:nvPr/>
        </p:nvSpPr>
        <p:spPr>
          <a:xfrm>
            <a:off x="4063182" y="233393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Sign 27"/>
          <p:cNvSpPr/>
          <p:nvPr/>
        </p:nvSpPr>
        <p:spPr>
          <a:xfrm>
            <a:off x="2856888" y="2095497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Sign 28"/>
          <p:cNvSpPr/>
          <p:nvPr/>
        </p:nvSpPr>
        <p:spPr>
          <a:xfrm>
            <a:off x="5946059" y="929148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Sign 29"/>
          <p:cNvSpPr/>
          <p:nvPr/>
        </p:nvSpPr>
        <p:spPr>
          <a:xfrm>
            <a:off x="4496417" y="2133599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Sign 30"/>
          <p:cNvSpPr/>
          <p:nvPr/>
        </p:nvSpPr>
        <p:spPr>
          <a:xfrm>
            <a:off x="3532241" y="297671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Sign 31"/>
          <p:cNvSpPr/>
          <p:nvPr/>
        </p:nvSpPr>
        <p:spPr>
          <a:xfrm>
            <a:off x="6875209" y="1104284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Sign 32"/>
          <p:cNvSpPr/>
          <p:nvPr/>
        </p:nvSpPr>
        <p:spPr>
          <a:xfrm>
            <a:off x="3410566" y="105082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Sign 33"/>
          <p:cNvSpPr/>
          <p:nvPr/>
        </p:nvSpPr>
        <p:spPr>
          <a:xfrm>
            <a:off x="7797593" y="2159411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Sign 34"/>
          <p:cNvSpPr/>
          <p:nvPr/>
        </p:nvSpPr>
        <p:spPr>
          <a:xfrm>
            <a:off x="3422242" y="174399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Sign 35"/>
          <p:cNvSpPr/>
          <p:nvPr/>
        </p:nvSpPr>
        <p:spPr>
          <a:xfrm>
            <a:off x="5531875" y="93406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Sign 36"/>
          <p:cNvSpPr/>
          <p:nvPr/>
        </p:nvSpPr>
        <p:spPr>
          <a:xfrm>
            <a:off x="4929652" y="1987345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Sign 37"/>
          <p:cNvSpPr/>
          <p:nvPr/>
        </p:nvSpPr>
        <p:spPr>
          <a:xfrm>
            <a:off x="2541640" y="3056601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Sign 38"/>
          <p:cNvSpPr/>
          <p:nvPr/>
        </p:nvSpPr>
        <p:spPr>
          <a:xfrm>
            <a:off x="4078855" y="1916060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/>
          <p:cNvSpPr/>
          <p:nvPr/>
        </p:nvSpPr>
        <p:spPr>
          <a:xfrm>
            <a:off x="3111607" y="363670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inus Sign 46"/>
          <p:cNvSpPr/>
          <p:nvPr/>
        </p:nvSpPr>
        <p:spPr>
          <a:xfrm>
            <a:off x="7205507" y="173938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/>
          <p:cNvSpPr/>
          <p:nvPr/>
        </p:nvSpPr>
        <p:spPr>
          <a:xfrm>
            <a:off x="6699455" y="153444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Sign 48"/>
          <p:cNvSpPr/>
          <p:nvPr/>
        </p:nvSpPr>
        <p:spPr>
          <a:xfrm>
            <a:off x="3804780" y="121797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/>
          <p:cNvSpPr/>
          <p:nvPr/>
        </p:nvSpPr>
        <p:spPr>
          <a:xfrm>
            <a:off x="6299407" y="8154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Sign 50"/>
          <p:cNvSpPr/>
          <p:nvPr/>
        </p:nvSpPr>
        <p:spPr>
          <a:xfrm>
            <a:off x="2481422" y="140478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/>
          <p:cNvSpPr/>
          <p:nvPr/>
        </p:nvSpPr>
        <p:spPr>
          <a:xfrm>
            <a:off x="5120149" y="341609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inus Sign 52"/>
          <p:cNvSpPr/>
          <p:nvPr/>
        </p:nvSpPr>
        <p:spPr>
          <a:xfrm>
            <a:off x="5713158" y="27757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/>
          <p:cNvSpPr/>
          <p:nvPr/>
        </p:nvSpPr>
        <p:spPr>
          <a:xfrm>
            <a:off x="6618339" y="2137289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inus Sign 54"/>
          <p:cNvSpPr/>
          <p:nvPr/>
        </p:nvSpPr>
        <p:spPr>
          <a:xfrm>
            <a:off x="4793233" y="2683280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/>
          <p:cNvSpPr/>
          <p:nvPr/>
        </p:nvSpPr>
        <p:spPr>
          <a:xfrm>
            <a:off x="7298917" y="122534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Sign 56"/>
          <p:cNvSpPr/>
          <p:nvPr/>
        </p:nvSpPr>
        <p:spPr>
          <a:xfrm>
            <a:off x="3653914" y="410435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/>
          <p:cNvSpPr/>
          <p:nvPr/>
        </p:nvSpPr>
        <p:spPr>
          <a:xfrm>
            <a:off x="6707753" y="267714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inus Sign 58"/>
          <p:cNvSpPr/>
          <p:nvPr/>
        </p:nvSpPr>
        <p:spPr>
          <a:xfrm>
            <a:off x="5943599" y="472747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inus Sign 59"/>
          <p:cNvSpPr/>
          <p:nvPr/>
        </p:nvSpPr>
        <p:spPr>
          <a:xfrm>
            <a:off x="6863222" y="284244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inus Sign 60"/>
          <p:cNvSpPr/>
          <p:nvPr/>
        </p:nvSpPr>
        <p:spPr>
          <a:xfrm>
            <a:off x="3258781" y="4972669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Sign 61"/>
          <p:cNvSpPr/>
          <p:nvPr/>
        </p:nvSpPr>
        <p:spPr>
          <a:xfrm>
            <a:off x="7917736" y="377374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inus Sign 62"/>
          <p:cNvSpPr/>
          <p:nvPr/>
        </p:nvSpPr>
        <p:spPr>
          <a:xfrm>
            <a:off x="5526657" y="2182760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inus Sign 63"/>
          <p:cNvSpPr/>
          <p:nvPr/>
        </p:nvSpPr>
        <p:spPr>
          <a:xfrm>
            <a:off x="4618090" y="387268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inus Sign 64"/>
          <p:cNvSpPr/>
          <p:nvPr/>
        </p:nvSpPr>
        <p:spPr>
          <a:xfrm>
            <a:off x="5988766" y="241504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inus Sign 65"/>
          <p:cNvSpPr/>
          <p:nvPr/>
        </p:nvSpPr>
        <p:spPr>
          <a:xfrm>
            <a:off x="3920311" y="3727954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inus Sign 66"/>
          <p:cNvSpPr/>
          <p:nvPr/>
        </p:nvSpPr>
        <p:spPr>
          <a:xfrm>
            <a:off x="2873180" y="437412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inus Sign 67"/>
          <p:cNvSpPr/>
          <p:nvPr/>
        </p:nvSpPr>
        <p:spPr>
          <a:xfrm>
            <a:off x="7750287" y="99244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inus Sign 68"/>
          <p:cNvSpPr/>
          <p:nvPr/>
        </p:nvSpPr>
        <p:spPr>
          <a:xfrm>
            <a:off x="7415367" y="347078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inus Sign 69"/>
          <p:cNvSpPr/>
          <p:nvPr/>
        </p:nvSpPr>
        <p:spPr>
          <a:xfrm>
            <a:off x="5434171" y="355682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inus Sign 70"/>
          <p:cNvSpPr/>
          <p:nvPr/>
        </p:nvSpPr>
        <p:spPr>
          <a:xfrm>
            <a:off x="5865558" y="29281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inus Sign 71"/>
          <p:cNvSpPr/>
          <p:nvPr/>
        </p:nvSpPr>
        <p:spPr>
          <a:xfrm>
            <a:off x="3501512" y="451485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inus Sign 72"/>
          <p:cNvSpPr/>
          <p:nvPr/>
        </p:nvSpPr>
        <p:spPr>
          <a:xfrm>
            <a:off x="7399235" y="2565295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inus Sign 73"/>
          <p:cNvSpPr/>
          <p:nvPr/>
        </p:nvSpPr>
        <p:spPr>
          <a:xfrm>
            <a:off x="8392446" y="158422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inus Sign 74"/>
          <p:cNvSpPr/>
          <p:nvPr/>
        </p:nvSpPr>
        <p:spPr>
          <a:xfrm>
            <a:off x="3984833" y="3420394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33468" y="345849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SAT Score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062691" y="6211621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Number of Credit Cards</a:t>
            </a:r>
          </a:p>
        </p:txBody>
      </p:sp>
      <p:sp>
        <p:nvSpPr>
          <p:cNvPr id="3" name="Rectangle 2"/>
          <p:cNvSpPr/>
          <p:nvPr/>
        </p:nvSpPr>
        <p:spPr>
          <a:xfrm>
            <a:off x="8040942" y="6290188"/>
            <a:ext cx="186201" cy="186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45859" y="6575328"/>
            <a:ext cx="186201" cy="1862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0269" y="6216447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187811" y="6486832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39707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2421192" y="1253613"/>
            <a:ext cx="2460" cy="483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21193" y="6081253"/>
            <a:ext cx="6226277" cy="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814484" y="2231923"/>
            <a:ext cx="6354096" cy="3689552"/>
            <a:chOff x="290052" y="781666"/>
            <a:chExt cx="6354096" cy="3689552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290052" y="781666"/>
              <a:ext cx="6354096" cy="368955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Minus Sign 50"/>
          <p:cNvSpPr/>
          <p:nvPr/>
        </p:nvSpPr>
        <p:spPr>
          <a:xfrm>
            <a:off x="4560944" y="5239364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33468" y="345849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SAT Score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062691" y="6211621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Number of Credit Cards</a:t>
            </a:r>
          </a:p>
        </p:txBody>
      </p:sp>
      <p:sp>
        <p:nvSpPr>
          <p:cNvPr id="3" name="Rectangle 2"/>
          <p:cNvSpPr/>
          <p:nvPr/>
        </p:nvSpPr>
        <p:spPr>
          <a:xfrm>
            <a:off x="8040942" y="6290188"/>
            <a:ext cx="186201" cy="186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45859" y="6575328"/>
            <a:ext cx="186201" cy="1862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0269" y="6216447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187811" y="6486832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2</a:t>
            </a:r>
          </a:p>
        </p:txBody>
      </p:sp>
      <p:sp>
        <p:nvSpPr>
          <p:cNvPr id="79" name="Plus Sign 78"/>
          <p:cNvSpPr/>
          <p:nvPr/>
        </p:nvSpPr>
        <p:spPr>
          <a:xfrm>
            <a:off x="3380456" y="4892777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lus Sign 79"/>
          <p:cNvSpPr/>
          <p:nvPr/>
        </p:nvSpPr>
        <p:spPr>
          <a:xfrm>
            <a:off x="4886632" y="3719051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lus Sign 80"/>
          <p:cNvSpPr/>
          <p:nvPr/>
        </p:nvSpPr>
        <p:spPr>
          <a:xfrm>
            <a:off x="6646606" y="2886997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lus Sign 81"/>
          <p:cNvSpPr/>
          <p:nvPr/>
        </p:nvSpPr>
        <p:spPr>
          <a:xfrm>
            <a:off x="7780386" y="2643648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lus Sign 82"/>
          <p:cNvSpPr/>
          <p:nvPr/>
        </p:nvSpPr>
        <p:spPr>
          <a:xfrm>
            <a:off x="5398057" y="3360168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inus Sign 83"/>
          <p:cNvSpPr/>
          <p:nvPr/>
        </p:nvSpPr>
        <p:spPr>
          <a:xfrm>
            <a:off x="5519730" y="4938866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inus Sign 84"/>
          <p:cNvSpPr/>
          <p:nvPr/>
        </p:nvSpPr>
        <p:spPr>
          <a:xfrm>
            <a:off x="7114636" y="4419601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inus Sign 85"/>
          <p:cNvSpPr/>
          <p:nvPr/>
        </p:nvSpPr>
        <p:spPr>
          <a:xfrm>
            <a:off x="7451390" y="4938867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inus Sign 86"/>
          <p:cNvSpPr/>
          <p:nvPr/>
        </p:nvSpPr>
        <p:spPr>
          <a:xfrm>
            <a:off x="7901141" y="4076700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2421192" y="1253613"/>
            <a:ext cx="2460" cy="483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21193" y="6081253"/>
            <a:ext cx="6226277" cy="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us Sign 10"/>
          <p:cNvSpPr/>
          <p:nvPr/>
        </p:nvSpPr>
        <p:spPr>
          <a:xfrm>
            <a:off x="3248333" y="2743200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Sign 11"/>
          <p:cNvSpPr/>
          <p:nvPr/>
        </p:nvSpPr>
        <p:spPr>
          <a:xfrm>
            <a:off x="4316363" y="1526458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421192" y="781666"/>
            <a:ext cx="5746956" cy="3347883"/>
            <a:chOff x="897192" y="781665"/>
            <a:chExt cx="5746956" cy="3347883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897192" y="781665"/>
              <a:ext cx="5746956" cy="334788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lus Sign 17"/>
          <p:cNvSpPr/>
          <p:nvPr/>
        </p:nvSpPr>
        <p:spPr>
          <a:xfrm>
            <a:off x="4543735" y="3131574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Sign 18"/>
          <p:cNvSpPr/>
          <p:nvPr/>
        </p:nvSpPr>
        <p:spPr>
          <a:xfrm>
            <a:off x="6067735" y="140478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Sign 19"/>
          <p:cNvSpPr/>
          <p:nvPr/>
        </p:nvSpPr>
        <p:spPr>
          <a:xfrm>
            <a:off x="6753535" y="78166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Sign 20"/>
          <p:cNvSpPr/>
          <p:nvPr/>
        </p:nvSpPr>
        <p:spPr>
          <a:xfrm>
            <a:off x="3100237" y="3314699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Sign 21"/>
          <p:cNvSpPr/>
          <p:nvPr/>
        </p:nvSpPr>
        <p:spPr>
          <a:xfrm>
            <a:off x="4917361" y="757085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Sign 22"/>
          <p:cNvSpPr/>
          <p:nvPr/>
        </p:nvSpPr>
        <p:spPr>
          <a:xfrm>
            <a:off x="5946060" y="180667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Sign 23"/>
          <p:cNvSpPr/>
          <p:nvPr/>
        </p:nvSpPr>
        <p:spPr>
          <a:xfrm>
            <a:off x="7483580" y="486205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Sign 24"/>
          <p:cNvSpPr/>
          <p:nvPr/>
        </p:nvSpPr>
        <p:spPr>
          <a:xfrm>
            <a:off x="3055990" y="1355007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Sign 25"/>
          <p:cNvSpPr/>
          <p:nvPr/>
        </p:nvSpPr>
        <p:spPr>
          <a:xfrm>
            <a:off x="5120150" y="140478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Sign 26"/>
          <p:cNvSpPr/>
          <p:nvPr/>
        </p:nvSpPr>
        <p:spPr>
          <a:xfrm>
            <a:off x="4063182" y="233393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Sign 27"/>
          <p:cNvSpPr/>
          <p:nvPr/>
        </p:nvSpPr>
        <p:spPr>
          <a:xfrm>
            <a:off x="2856888" y="2095497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Sign 28"/>
          <p:cNvSpPr/>
          <p:nvPr/>
        </p:nvSpPr>
        <p:spPr>
          <a:xfrm>
            <a:off x="5946059" y="929148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Sign 29"/>
          <p:cNvSpPr/>
          <p:nvPr/>
        </p:nvSpPr>
        <p:spPr>
          <a:xfrm>
            <a:off x="4496417" y="2133599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Sign 30"/>
          <p:cNvSpPr/>
          <p:nvPr/>
        </p:nvSpPr>
        <p:spPr>
          <a:xfrm>
            <a:off x="3532241" y="297671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Sign 31"/>
          <p:cNvSpPr/>
          <p:nvPr/>
        </p:nvSpPr>
        <p:spPr>
          <a:xfrm>
            <a:off x="6875209" y="1104284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Sign 32"/>
          <p:cNvSpPr/>
          <p:nvPr/>
        </p:nvSpPr>
        <p:spPr>
          <a:xfrm>
            <a:off x="3410566" y="1050822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Sign 33"/>
          <p:cNvSpPr/>
          <p:nvPr/>
        </p:nvSpPr>
        <p:spPr>
          <a:xfrm>
            <a:off x="7797593" y="2159411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Sign 34"/>
          <p:cNvSpPr/>
          <p:nvPr/>
        </p:nvSpPr>
        <p:spPr>
          <a:xfrm>
            <a:off x="3422242" y="1743996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Sign 35"/>
          <p:cNvSpPr/>
          <p:nvPr/>
        </p:nvSpPr>
        <p:spPr>
          <a:xfrm>
            <a:off x="5531875" y="934063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Sign 36"/>
          <p:cNvSpPr/>
          <p:nvPr/>
        </p:nvSpPr>
        <p:spPr>
          <a:xfrm>
            <a:off x="4929652" y="1987345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Sign 37"/>
          <p:cNvSpPr/>
          <p:nvPr/>
        </p:nvSpPr>
        <p:spPr>
          <a:xfrm>
            <a:off x="2541640" y="3056601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Sign 38"/>
          <p:cNvSpPr/>
          <p:nvPr/>
        </p:nvSpPr>
        <p:spPr>
          <a:xfrm>
            <a:off x="4078855" y="1916060"/>
            <a:ext cx="243349" cy="243349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Sign 45"/>
          <p:cNvSpPr/>
          <p:nvPr/>
        </p:nvSpPr>
        <p:spPr>
          <a:xfrm>
            <a:off x="3111607" y="363670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inus Sign 46"/>
          <p:cNvSpPr/>
          <p:nvPr/>
        </p:nvSpPr>
        <p:spPr>
          <a:xfrm>
            <a:off x="7205507" y="173938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inus Sign 47"/>
          <p:cNvSpPr/>
          <p:nvPr/>
        </p:nvSpPr>
        <p:spPr>
          <a:xfrm>
            <a:off x="6699455" y="153444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Sign 48"/>
          <p:cNvSpPr/>
          <p:nvPr/>
        </p:nvSpPr>
        <p:spPr>
          <a:xfrm>
            <a:off x="3804780" y="121797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inus Sign 49"/>
          <p:cNvSpPr/>
          <p:nvPr/>
        </p:nvSpPr>
        <p:spPr>
          <a:xfrm>
            <a:off x="6299407" y="8154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Sign 50"/>
          <p:cNvSpPr/>
          <p:nvPr/>
        </p:nvSpPr>
        <p:spPr>
          <a:xfrm>
            <a:off x="2481422" y="140478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inus Sign 51"/>
          <p:cNvSpPr/>
          <p:nvPr/>
        </p:nvSpPr>
        <p:spPr>
          <a:xfrm>
            <a:off x="5120149" y="341609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inus Sign 52"/>
          <p:cNvSpPr/>
          <p:nvPr/>
        </p:nvSpPr>
        <p:spPr>
          <a:xfrm>
            <a:off x="5713158" y="27757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inus Sign 53"/>
          <p:cNvSpPr/>
          <p:nvPr/>
        </p:nvSpPr>
        <p:spPr>
          <a:xfrm>
            <a:off x="6618339" y="2137289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inus Sign 54"/>
          <p:cNvSpPr/>
          <p:nvPr/>
        </p:nvSpPr>
        <p:spPr>
          <a:xfrm>
            <a:off x="4793233" y="2683280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/>
          <p:cNvSpPr/>
          <p:nvPr/>
        </p:nvSpPr>
        <p:spPr>
          <a:xfrm>
            <a:off x="7298917" y="122534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Sign 56"/>
          <p:cNvSpPr/>
          <p:nvPr/>
        </p:nvSpPr>
        <p:spPr>
          <a:xfrm>
            <a:off x="3653914" y="410435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/>
          <p:cNvSpPr/>
          <p:nvPr/>
        </p:nvSpPr>
        <p:spPr>
          <a:xfrm>
            <a:off x="6707753" y="267714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inus Sign 58"/>
          <p:cNvSpPr/>
          <p:nvPr/>
        </p:nvSpPr>
        <p:spPr>
          <a:xfrm>
            <a:off x="5943599" y="472747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inus Sign 59"/>
          <p:cNvSpPr/>
          <p:nvPr/>
        </p:nvSpPr>
        <p:spPr>
          <a:xfrm>
            <a:off x="6863222" y="284244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inus Sign 60"/>
          <p:cNvSpPr/>
          <p:nvPr/>
        </p:nvSpPr>
        <p:spPr>
          <a:xfrm>
            <a:off x="3258781" y="4972669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Sign 61"/>
          <p:cNvSpPr/>
          <p:nvPr/>
        </p:nvSpPr>
        <p:spPr>
          <a:xfrm>
            <a:off x="7917736" y="377374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inus Sign 62"/>
          <p:cNvSpPr/>
          <p:nvPr/>
        </p:nvSpPr>
        <p:spPr>
          <a:xfrm>
            <a:off x="5526657" y="2182760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inus Sign 63"/>
          <p:cNvSpPr/>
          <p:nvPr/>
        </p:nvSpPr>
        <p:spPr>
          <a:xfrm>
            <a:off x="4618090" y="387268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inus Sign 64"/>
          <p:cNvSpPr/>
          <p:nvPr/>
        </p:nvSpPr>
        <p:spPr>
          <a:xfrm>
            <a:off x="5988766" y="241504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inus Sign 65"/>
          <p:cNvSpPr/>
          <p:nvPr/>
        </p:nvSpPr>
        <p:spPr>
          <a:xfrm>
            <a:off x="3920311" y="3727954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inus Sign 66"/>
          <p:cNvSpPr/>
          <p:nvPr/>
        </p:nvSpPr>
        <p:spPr>
          <a:xfrm>
            <a:off x="2873180" y="4374128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inus Sign 67"/>
          <p:cNvSpPr/>
          <p:nvPr/>
        </p:nvSpPr>
        <p:spPr>
          <a:xfrm>
            <a:off x="7750287" y="99244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inus Sign 68"/>
          <p:cNvSpPr/>
          <p:nvPr/>
        </p:nvSpPr>
        <p:spPr>
          <a:xfrm>
            <a:off x="7415367" y="347078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inus Sign 69"/>
          <p:cNvSpPr/>
          <p:nvPr/>
        </p:nvSpPr>
        <p:spPr>
          <a:xfrm>
            <a:off x="5434171" y="3556821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inus Sign 70"/>
          <p:cNvSpPr/>
          <p:nvPr/>
        </p:nvSpPr>
        <p:spPr>
          <a:xfrm>
            <a:off x="5865558" y="2928166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inus Sign 71"/>
          <p:cNvSpPr/>
          <p:nvPr/>
        </p:nvSpPr>
        <p:spPr>
          <a:xfrm>
            <a:off x="3501512" y="4514852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inus Sign 72"/>
          <p:cNvSpPr/>
          <p:nvPr/>
        </p:nvSpPr>
        <p:spPr>
          <a:xfrm>
            <a:off x="7399235" y="2565295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inus Sign 73"/>
          <p:cNvSpPr/>
          <p:nvPr/>
        </p:nvSpPr>
        <p:spPr>
          <a:xfrm>
            <a:off x="8392446" y="1584223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inus Sign 74"/>
          <p:cNvSpPr/>
          <p:nvPr/>
        </p:nvSpPr>
        <p:spPr>
          <a:xfrm>
            <a:off x="3984833" y="3420394"/>
            <a:ext cx="232900" cy="281449"/>
          </a:xfrm>
          <a:prstGeom prst="mathMin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33468" y="345849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SAT Score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062691" y="6211621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Number of Credit Cards</a:t>
            </a:r>
          </a:p>
        </p:txBody>
      </p:sp>
      <p:sp>
        <p:nvSpPr>
          <p:cNvPr id="3" name="Rectangle 2"/>
          <p:cNvSpPr/>
          <p:nvPr/>
        </p:nvSpPr>
        <p:spPr>
          <a:xfrm>
            <a:off x="8040942" y="6290188"/>
            <a:ext cx="186201" cy="186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45859" y="6575328"/>
            <a:ext cx="186201" cy="1862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0269" y="6216447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187811" y="6486832"/>
            <a:ext cx="123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 2</a:t>
            </a:r>
          </a:p>
        </p:txBody>
      </p:sp>
      <p:sp>
        <p:nvSpPr>
          <p:cNvPr id="92" name="Minus Sign 91"/>
          <p:cNvSpPr/>
          <p:nvPr/>
        </p:nvSpPr>
        <p:spPr>
          <a:xfrm>
            <a:off x="4560944" y="5239364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lus Sign 92"/>
          <p:cNvSpPr/>
          <p:nvPr/>
        </p:nvSpPr>
        <p:spPr>
          <a:xfrm>
            <a:off x="3380456" y="4892777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lus Sign 93"/>
          <p:cNvSpPr/>
          <p:nvPr/>
        </p:nvSpPr>
        <p:spPr>
          <a:xfrm>
            <a:off x="4886632" y="3719051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Plus Sign 94"/>
          <p:cNvSpPr/>
          <p:nvPr/>
        </p:nvSpPr>
        <p:spPr>
          <a:xfrm>
            <a:off x="6646606" y="2886997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lus Sign 95"/>
          <p:cNvSpPr/>
          <p:nvPr/>
        </p:nvSpPr>
        <p:spPr>
          <a:xfrm>
            <a:off x="7780386" y="2643648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Plus Sign 96"/>
          <p:cNvSpPr/>
          <p:nvPr/>
        </p:nvSpPr>
        <p:spPr>
          <a:xfrm>
            <a:off x="5398057" y="3360168"/>
            <a:ext cx="243349" cy="243349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inus Sign 97"/>
          <p:cNvSpPr/>
          <p:nvPr/>
        </p:nvSpPr>
        <p:spPr>
          <a:xfrm>
            <a:off x="5519730" y="4938866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inus Sign 98"/>
          <p:cNvSpPr/>
          <p:nvPr/>
        </p:nvSpPr>
        <p:spPr>
          <a:xfrm>
            <a:off x="7114636" y="4419601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inus Sign 99"/>
          <p:cNvSpPr/>
          <p:nvPr/>
        </p:nvSpPr>
        <p:spPr>
          <a:xfrm>
            <a:off x="7451390" y="4938867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inus Sign 100"/>
          <p:cNvSpPr/>
          <p:nvPr/>
        </p:nvSpPr>
        <p:spPr>
          <a:xfrm>
            <a:off x="7901141" y="4076700"/>
            <a:ext cx="232900" cy="28144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2814484" y="2231923"/>
            <a:ext cx="6354096" cy="3689552"/>
            <a:chOff x="290052" y="781666"/>
            <a:chExt cx="6354096" cy="3689552"/>
          </a:xfrm>
        </p:grpSpPr>
        <p:cxnSp>
          <p:nvCxnSpPr>
            <p:cNvPr id="103" name="Straight Connector 102"/>
            <p:cNvCxnSpPr/>
            <p:nvPr/>
          </p:nvCxnSpPr>
          <p:spPr>
            <a:xfrm flipV="1">
              <a:off x="290052" y="781666"/>
              <a:ext cx="6354096" cy="368955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3839498" y="2057400"/>
              <a:ext cx="170832" cy="2236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: Rounded Corners 6"/>
          <p:cNvSpPr/>
          <p:nvPr/>
        </p:nvSpPr>
        <p:spPr>
          <a:xfrm>
            <a:off x="2217174" y="4154129"/>
            <a:ext cx="8067368" cy="1442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Upshot: To be “fair”, the algorithm may need to </a:t>
            </a:r>
            <a:r>
              <a:rPr lang="en-US" sz="2000" i="1" dirty="0"/>
              <a:t>explicitly</a:t>
            </a:r>
            <a:r>
              <a:rPr lang="en-US" sz="2000" dirty="0"/>
              <a:t> take into account group membership.</a:t>
            </a:r>
          </a:p>
          <a:p>
            <a:pPr algn="ctr"/>
            <a:r>
              <a:rPr lang="en-US" sz="2000" dirty="0"/>
              <a:t>Else, optimizing accuracy fits the majority population. </a:t>
            </a:r>
          </a:p>
        </p:txBody>
      </p:sp>
    </p:spTree>
    <p:extLst>
      <p:ext uri="{BB962C8B-B14F-4D97-AF65-F5344CB8AC3E}">
        <p14:creationId xmlns:p14="http://schemas.microsoft.com/office/powerpoint/2010/main" val="282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/>
        </p:nvSpPr>
        <p:spPr>
          <a:xfrm>
            <a:off x="645233" y="4817533"/>
            <a:ext cx="97844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Online data is riddled with </a:t>
            </a:r>
            <a:r>
              <a:rPr lang="en" sz="2400" b="1">
                <a:solidFill>
                  <a:srgbClr val="980000"/>
                </a:solidFill>
              </a:rPr>
              <a:t>SOCIAL STEREOTYPES</a:t>
            </a:r>
            <a:endParaRPr sz="2400" b="1">
              <a:solidFill>
                <a:srgbClr val="980000"/>
              </a:solidFill>
            </a:endParaRPr>
          </a:p>
        </p:txBody>
      </p:sp>
      <p:grpSp>
        <p:nvGrpSpPr>
          <p:cNvPr id="461" name="Google Shape;461;p69"/>
          <p:cNvGrpSpPr/>
          <p:nvPr/>
        </p:nvGrpSpPr>
        <p:grpSpPr>
          <a:xfrm>
            <a:off x="446001" y="459300"/>
            <a:ext cx="11385443" cy="4971343"/>
            <a:chOff x="334500" y="344475"/>
            <a:chExt cx="8046049" cy="2655375"/>
          </a:xfrm>
        </p:grpSpPr>
        <p:pic>
          <p:nvPicPr>
            <p:cNvPr id="462" name="Google Shape;462;p69" descr="webdata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500" y="344475"/>
              <a:ext cx="8046049" cy="256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9"/>
            <p:cNvPicPr preferRelativeResize="0"/>
            <p:nvPr/>
          </p:nvPicPr>
          <p:blipFill rotWithShape="1">
            <a:blip r:embed="rId4">
              <a:alphaModFix/>
            </a:blip>
            <a:srcRect r="62221"/>
            <a:stretch/>
          </p:blipFill>
          <p:spPr>
            <a:xfrm>
              <a:off x="7249450" y="2109375"/>
              <a:ext cx="850575" cy="79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69"/>
            <p:cNvSpPr txBox="1"/>
            <p:nvPr/>
          </p:nvSpPr>
          <p:spPr>
            <a:xfrm>
              <a:off x="7360638" y="2143650"/>
              <a:ext cx="62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 b="1">
                  <a:solidFill>
                    <a:srgbClr val="98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</a:t>
              </a:r>
              <a:endParaRPr sz="4000" b="1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65" name="Google Shape;465;p69"/>
          <p:cNvSpPr/>
          <p:nvPr/>
        </p:nvSpPr>
        <p:spPr>
          <a:xfrm>
            <a:off x="1643883" y="916500"/>
            <a:ext cx="6972420" cy="3911978"/>
          </a:xfrm>
          <a:prstGeom prst="irregularSeal2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BIASED</a:t>
            </a:r>
            <a:endParaRPr sz="3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7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/>
        </p:nvSpPr>
        <p:spPr>
          <a:xfrm>
            <a:off x="645233" y="4817533"/>
            <a:ext cx="97844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Consequence: models are biased</a:t>
            </a:r>
            <a:endParaRPr sz="2400" b="1">
              <a:solidFill>
                <a:srgbClr val="980000"/>
              </a:solidFill>
            </a:endParaRPr>
          </a:p>
        </p:txBody>
      </p:sp>
      <p:grpSp>
        <p:nvGrpSpPr>
          <p:cNvPr id="8" name="Google Shape;461;p69">
            <a:extLst>
              <a:ext uri="{FF2B5EF4-FFF2-40B4-BE49-F238E27FC236}">
                <a16:creationId xmlns:a16="http://schemas.microsoft.com/office/drawing/2014/main" id="{D26791B7-DA67-884C-BEF1-F50522174F2B}"/>
              </a:ext>
            </a:extLst>
          </p:cNvPr>
          <p:cNvGrpSpPr/>
          <p:nvPr/>
        </p:nvGrpSpPr>
        <p:grpSpPr>
          <a:xfrm>
            <a:off x="446001" y="459300"/>
            <a:ext cx="11385443" cy="4971343"/>
            <a:chOff x="334500" y="344475"/>
            <a:chExt cx="8046049" cy="2655375"/>
          </a:xfrm>
        </p:grpSpPr>
        <p:pic>
          <p:nvPicPr>
            <p:cNvPr id="9" name="Google Shape;462;p69" descr="webdata.jpg">
              <a:extLst>
                <a:ext uri="{FF2B5EF4-FFF2-40B4-BE49-F238E27FC236}">
                  <a16:creationId xmlns:a16="http://schemas.microsoft.com/office/drawing/2014/main" id="{D50F740D-4BC1-3749-9F89-716606A69F4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500" y="344475"/>
              <a:ext cx="8046049" cy="256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463;p69">
              <a:extLst>
                <a:ext uri="{FF2B5EF4-FFF2-40B4-BE49-F238E27FC236}">
                  <a16:creationId xmlns:a16="http://schemas.microsoft.com/office/drawing/2014/main" id="{5FD0449F-038C-334D-90A5-D8E72048FD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62221"/>
            <a:stretch/>
          </p:blipFill>
          <p:spPr>
            <a:xfrm>
              <a:off x="7249450" y="2109375"/>
              <a:ext cx="850575" cy="79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464;p69">
              <a:extLst>
                <a:ext uri="{FF2B5EF4-FFF2-40B4-BE49-F238E27FC236}">
                  <a16:creationId xmlns:a16="http://schemas.microsoft.com/office/drawing/2014/main" id="{74AE9E12-689D-4746-BB96-1D786B0A91F5}"/>
                </a:ext>
              </a:extLst>
            </p:cNvPr>
            <p:cNvSpPr txBox="1"/>
            <p:nvPr/>
          </p:nvSpPr>
          <p:spPr>
            <a:xfrm>
              <a:off x="7360638" y="2143650"/>
              <a:ext cx="62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 b="1">
                  <a:solidFill>
                    <a:srgbClr val="98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</a:t>
              </a:r>
              <a:endParaRPr sz="4000" b="1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" name="Google Shape;465;p69">
            <a:extLst>
              <a:ext uri="{FF2B5EF4-FFF2-40B4-BE49-F238E27FC236}">
                <a16:creationId xmlns:a16="http://schemas.microsoft.com/office/drawing/2014/main" id="{09EA2B8A-7AA6-BC4E-99B7-EF6528BF88E5}"/>
              </a:ext>
            </a:extLst>
          </p:cNvPr>
          <p:cNvSpPr/>
          <p:nvPr/>
        </p:nvSpPr>
        <p:spPr>
          <a:xfrm>
            <a:off x="1643883" y="916500"/>
            <a:ext cx="6972420" cy="3911978"/>
          </a:xfrm>
          <a:prstGeom prst="irregularSeal2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BIASED</a:t>
            </a:r>
            <a:endParaRPr sz="3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09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/>
              <a:t>Image Search</a:t>
            </a:r>
            <a:endParaRPr/>
          </a:p>
          <a:p>
            <a:pPr algn="ctr"/>
            <a:endParaRPr/>
          </a:p>
        </p:txBody>
      </p:sp>
      <p:sp>
        <p:nvSpPr>
          <p:cNvPr id="500" name="Google Shape;500;p74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/>
              <a:t>June 2017: image search query “</a:t>
            </a:r>
            <a:r>
              <a:rPr lang="en">
                <a:solidFill>
                  <a:srgbClr val="980000"/>
                </a:solidFill>
              </a:rPr>
              <a:t>Doctor</a:t>
            </a:r>
            <a:r>
              <a:rPr lang="en"/>
              <a:t>”</a:t>
            </a:r>
            <a:endParaRPr/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34" y="2224433"/>
            <a:ext cx="7748065" cy="4182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287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/>
              <a:t>Image Search</a:t>
            </a:r>
            <a:endParaRPr/>
          </a:p>
          <a:p>
            <a:pPr algn="ctr"/>
            <a:endParaRPr/>
          </a:p>
        </p:txBody>
      </p:sp>
      <p:sp>
        <p:nvSpPr>
          <p:cNvPr id="507" name="Google Shape;507;p75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/>
              <a:t>June 2017: image search query “</a:t>
            </a:r>
            <a:r>
              <a:rPr lang="en">
                <a:solidFill>
                  <a:srgbClr val="980000"/>
                </a:solidFill>
              </a:rPr>
              <a:t>Nurse</a:t>
            </a:r>
            <a:r>
              <a:rPr lang="en"/>
              <a:t>”</a:t>
            </a:r>
            <a:endParaRPr/>
          </a:p>
        </p:txBody>
      </p:sp>
      <p:pic>
        <p:nvPicPr>
          <p:cNvPr id="508" name="Google Shape;5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514" y="2089501"/>
            <a:ext cx="7646373" cy="4182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11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/>
              <a:t>Image Search</a:t>
            </a:r>
            <a:endParaRPr/>
          </a:p>
          <a:p>
            <a:pPr algn="ctr"/>
            <a:endParaRPr/>
          </a:p>
        </p:txBody>
      </p:sp>
      <p:sp>
        <p:nvSpPr>
          <p:cNvPr id="514" name="Google Shape;514;p76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/>
              <a:t>June 2017: image search query “</a:t>
            </a:r>
            <a:r>
              <a:rPr lang="en">
                <a:solidFill>
                  <a:srgbClr val="980000"/>
                </a:solidFill>
              </a:rPr>
              <a:t>Homemaker</a:t>
            </a:r>
            <a:r>
              <a:rPr lang="en"/>
              <a:t>”</a:t>
            </a:r>
            <a:endParaRPr/>
          </a:p>
        </p:txBody>
      </p:sp>
      <p:pic>
        <p:nvPicPr>
          <p:cNvPr id="515" name="Google Shape;5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839" y="2106400"/>
            <a:ext cx="7692323" cy="418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51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7822" y="202345"/>
            <a:ext cx="7019272" cy="136428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“Automated” decisions impact every aspect of our lives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07515" y="1839876"/>
            <a:ext cx="9016842" cy="4515205"/>
          </a:xfrm>
        </p:spPr>
        <p:txBody>
          <a:bodyPr/>
          <a:lstStyle/>
          <a:p>
            <a:r>
              <a:rPr lang="en-US" sz="2400" dirty="0"/>
              <a:t>Admission to schools</a:t>
            </a:r>
          </a:p>
          <a:p>
            <a:r>
              <a:rPr lang="en-US" sz="2400" dirty="0"/>
              <a:t>Who to hire and who to fire</a:t>
            </a:r>
          </a:p>
          <a:p>
            <a:r>
              <a:rPr lang="en-US" sz="2400" dirty="0"/>
              <a:t>Work schedule</a:t>
            </a:r>
          </a:p>
          <a:p>
            <a:r>
              <a:rPr lang="en-US" sz="2400" dirty="0"/>
              <a:t>Who to date</a:t>
            </a:r>
          </a:p>
          <a:p>
            <a:r>
              <a:rPr lang="en-US" sz="2400" dirty="0"/>
              <a:t>Whether to grant a loan</a:t>
            </a:r>
          </a:p>
          <a:p>
            <a:r>
              <a:rPr lang="en-US" sz="2400" dirty="0"/>
              <a:t>What ads are shown, discounts are given </a:t>
            </a:r>
          </a:p>
          <a:p>
            <a:r>
              <a:rPr lang="mr-IN" sz="2400" dirty="0"/>
              <a:t>…</a:t>
            </a:r>
            <a:r>
              <a:rPr lang="en-US" sz="24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74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/>
              <a:t>Image Search</a:t>
            </a:r>
            <a:endParaRPr/>
          </a:p>
          <a:p>
            <a:pPr algn="ctr"/>
            <a:endParaRPr/>
          </a:p>
        </p:txBody>
      </p:sp>
      <p:sp>
        <p:nvSpPr>
          <p:cNvPr id="521" name="Google Shape;521;p77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/>
              <a:t>June 2017: image search query “</a:t>
            </a:r>
            <a:r>
              <a:rPr lang="en">
                <a:solidFill>
                  <a:srgbClr val="980000"/>
                </a:solidFill>
              </a:rPr>
              <a:t>CEO</a:t>
            </a:r>
            <a:r>
              <a:rPr lang="en"/>
              <a:t>”</a:t>
            </a:r>
            <a:endParaRPr/>
          </a:p>
        </p:txBody>
      </p:sp>
      <p:pic>
        <p:nvPicPr>
          <p:cNvPr id="522" name="Google Shape;5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63" y="2231234"/>
            <a:ext cx="7777675" cy="4182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952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/>
              <a:t>Image Search</a:t>
            </a:r>
            <a:endParaRPr/>
          </a:p>
          <a:p>
            <a:pPr algn="ctr"/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body" idx="1"/>
          </p:nvPr>
        </p:nvSpPr>
        <p:spPr>
          <a:xfrm>
            <a:off x="361300" y="15547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SzPts val="1800"/>
            </a:pPr>
            <a:r>
              <a:rPr lang="en"/>
              <a:t>June 2017: image search query “</a:t>
            </a:r>
            <a:r>
              <a:rPr lang="en">
                <a:solidFill>
                  <a:srgbClr val="980000"/>
                </a:solidFill>
              </a:rPr>
              <a:t>Professor</a:t>
            </a:r>
            <a:r>
              <a:rPr lang="en"/>
              <a:t>”</a:t>
            </a:r>
            <a:endParaRPr/>
          </a:p>
        </p:txBody>
      </p:sp>
      <p:pic>
        <p:nvPicPr>
          <p:cNvPr id="529" name="Google Shape;5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62" y="2157000"/>
            <a:ext cx="7673677" cy="418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928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79" y="1449985"/>
            <a:ext cx="9016842" cy="4515205"/>
          </a:xfrm>
        </p:spPr>
        <p:txBody>
          <a:bodyPr>
            <a:normAutofit/>
          </a:bodyPr>
          <a:lstStyle/>
          <a:p>
            <a:r>
              <a:rPr lang="en-US" dirty="0"/>
              <a:t>Fairness has been studied in social choice theory, game theory, economics and law.</a:t>
            </a:r>
          </a:p>
          <a:p>
            <a:r>
              <a:rPr lang="en-US" dirty="0"/>
              <a:t>Currently trendy in theoretical computer science</a:t>
            </a:r>
          </a:p>
          <a:p>
            <a:pPr lvl="1"/>
            <a:r>
              <a:rPr lang="en-US" b="1" dirty="0"/>
              <a:t>Discrimination of an individual:  </a:t>
            </a:r>
            <a:r>
              <a:rPr lang="en-US" dirty="0"/>
              <a:t>An individual from the target group gets treated differently from an otherwise identical individual not from the target group.</a:t>
            </a:r>
          </a:p>
          <a:p>
            <a:pPr lvl="1"/>
            <a:r>
              <a:rPr lang="en-US" b="1" dirty="0"/>
              <a:t>Discrimination in aggregate outcome</a:t>
            </a:r>
            <a:r>
              <a:rPr lang="en-US" dirty="0"/>
              <a:t>:  the percentage success of the target group compared to that of the general population.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11238" y="5292546"/>
            <a:ext cx="5514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80" dirty="0" err="1">
                <a:solidFill>
                  <a:srgbClr val="212121"/>
                </a:solidFill>
              </a:rPr>
              <a:t>Dwork</a:t>
            </a:r>
            <a:r>
              <a:rPr lang="en-US" sz="1680" dirty="0">
                <a:solidFill>
                  <a:srgbClr val="212121"/>
                </a:solidFill>
              </a:rPr>
              <a:t>, </a:t>
            </a:r>
            <a:r>
              <a:rPr lang="en-US" sz="1680" dirty="0" err="1">
                <a:solidFill>
                  <a:srgbClr val="212121"/>
                </a:solidFill>
              </a:rPr>
              <a:t>Hardt</a:t>
            </a:r>
            <a:r>
              <a:rPr lang="en-US" sz="1680" dirty="0">
                <a:solidFill>
                  <a:srgbClr val="212121"/>
                </a:solidFill>
              </a:rPr>
              <a:t>, </a:t>
            </a:r>
            <a:r>
              <a:rPr lang="en-US" sz="1680" dirty="0" err="1">
                <a:solidFill>
                  <a:srgbClr val="212121"/>
                </a:solidFill>
              </a:rPr>
              <a:t>Pitassi</a:t>
            </a:r>
            <a:r>
              <a:rPr lang="en-US" sz="1680" dirty="0">
                <a:solidFill>
                  <a:srgbClr val="212121"/>
                </a:solidFill>
              </a:rPr>
              <a:t>, </a:t>
            </a:r>
            <a:r>
              <a:rPr lang="en-US" sz="1680" dirty="0" err="1">
                <a:solidFill>
                  <a:srgbClr val="212121"/>
                </a:solidFill>
              </a:rPr>
              <a:t>Reingold</a:t>
            </a:r>
            <a:r>
              <a:rPr lang="en-US" sz="1680" dirty="0">
                <a:solidFill>
                  <a:srgbClr val="212121"/>
                </a:solidFill>
              </a:rPr>
              <a:t> and </a:t>
            </a:r>
            <a:r>
              <a:rPr lang="en-US" sz="1680" dirty="0" err="1">
                <a:solidFill>
                  <a:srgbClr val="212121"/>
                </a:solidFill>
              </a:rPr>
              <a:t>Zemel</a:t>
            </a:r>
            <a:r>
              <a:rPr lang="en-US" sz="1680" dirty="0">
                <a:solidFill>
                  <a:srgbClr val="212121"/>
                </a:solidFill>
              </a:rPr>
              <a:t>, </a:t>
            </a:r>
          </a:p>
          <a:p>
            <a:pPr marL="0" lvl="1"/>
            <a:r>
              <a:rPr lang="en-US" sz="1680" dirty="0">
                <a:solidFill>
                  <a:srgbClr val="212121"/>
                </a:solidFill>
              </a:rPr>
              <a:t>“Fairness through Awareness” </a:t>
            </a:r>
          </a:p>
          <a:p>
            <a:pPr marL="0" lvl="1"/>
            <a:r>
              <a:rPr lang="en-US" sz="1680" dirty="0">
                <a:solidFill>
                  <a:srgbClr val="212121"/>
                </a:solidFill>
              </a:rPr>
              <a:t>Proc. 3rd Innovations in Theoretical Computer Science, 2012.</a:t>
            </a:r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2271259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6533-2F04-A74D-BD9B-52978D85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73" y="217485"/>
            <a:ext cx="9016842" cy="13077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770C9-562C-0F4D-AE2B-1F54944C5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83" y="311392"/>
            <a:ext cx="7293036" cy="63923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D8D19-E629-7947-BFB1-78F76CA9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10" y="311390"/>
            <a:ext cx="1870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52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15E4-9D2D-BC43-99E8-CA58505C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-148766"/>
            <a:ext cx="11165564" cy="1307706"/>
          </a:xfrm>
        </p:spPr>
        <p:txBody>
          <a:bodyPr/>
          <a:lstStyle/>
          <a:p>
            <a:r>
              <a:rPr lang="en-US" dirty="0"/>
              <a:t>Why is computer advice on parole controversial?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86CBF0-DF5C-024F-BED5-68F15B16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47" y="1158940"/>
            <a:ext cx="9018270" cy="44705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D6F18-A581-AC42-BCEB-211C93342F29}"/>
              </a:ext>
            </a:extLst>
          </p:cNvPr>
          <p:cNvSpPr txBox="1"/>
          <p:nvPr/>
        </p:nvSpPr>
        <p:spPr>
          <a:xfrm>
            <a:off x="1380661" y="6005383"/>
            <a:ext cx="920825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https://</a:t>
            </a:r>
            <a:r>
              <a:rPr lang="en-US" sz="2160" dirty="0" err="1"/>
              <a:t>www.propublica.org</a:t>
            </a:r>
            <a:r>
              <a:rPr lang="en-US" sz="2160" dirty="0"/>
              <a:t>/article/machine-bias-risk-assessments-in-criminal-sentencing</a:t>
            </a:r>
          </a:p>
        </p:txBody>
      </p:sp>
    </p:spTree>
    <p:extLst>
      <p:ext uri="{BB962C8B-B14F-4D97-AF65-F5344CB8AC3E}">
        <p14:creationId xmlns:p14="http://schemas.microsoft.com/office/powerpoint/2010/main" val="3354792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108F6-C53A-0A42-A8FE-4ABB0D1A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AA2AF5-28F3-D44B-8590-DBE9EF3AE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14" y="139065"/>
            <a:ext cx="5973361" cy="67189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FC410-A46C-3340-AF35-600924C7E54B}"/>
              </a:ext>
            </a:extLst>
          </p:cNvPr>
          <p:cNvSpPr txBox="1"/>
          <p:nvPr/>
        </p:nvSpPr>
        <p:spPr>
          <a:xfrm>
            <a:off x="7881231" y="2100365"/>
            <a:ext cx="3262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The pile gets soaked with data and starts to get mushy over time, so it's technically recurrent.</a:t>
            </a:r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5727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482" y="1749291"/>
            <a:ext cx="9207055" cy="4515205"/>
          </a:xfrm>
        </p:spPr>
        <p:txBody>
          <a:bodyPr/>
          <a:lstStyle/>
          <a:p>
            <a:r>
              <a:rPr lang="en-US" dirty="0"/>
              <a:t>We need to be able to reproduce results but …</a:t>
            </a:r>
          </a:p>
          <a:p>
            <a:endParaRPr lang="en-US" sz="2880" dirty="0"/>
          </a:p>
          <a:p>
            <a:r>
              <a:rPr lang="en-US" sz="2880" dirty="0"/>
              <a:t>The algorithms used in data science are complicated</a:t>
            </a:r>
          </a:p>
          <a:p>
            <a:pPr lvl="1"/>
            <a:r>
              <a:rPr lang="en-US" dirty="0"/>
              <a:t>When things “go wrong”, we need to understand why</a:t>
            </a:r>
          </a:p>
          <a:p>
            <a:pPr lvl="1"/>
            <a:r>
              <a:rPr lang="en-US" dirty="0"/>
              <a:t>Research code is often shared; commercial algorithms less so.</a:t>
            </a:r>
            <a:endParaRPr lang="en-US" sz="2880" dirty="0"/>
          </a:p>
          <a:p>
            <a:pPr lvl="1"/>
            <a:endParaRPr lang="en-US" sz="2880" dirty="0"/>
          </a:p>
          <a:p>
            <a:r>
              <a:rPr lang="en-US" dirty="0"/>
              <a:t>The data often cannot be shared</a:t>
            </a:r>
            <a:endParaRPr lang="en-US" sz="2880" dirty="0"/>
          </a:p>
          <a:p>
            <a:endParaRPr lang="en-US" sz="288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85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93023"/>
                </a:solidFill>
              </a:rPr>
              <a:t>Ethics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3084" y="1639563"/>
            <a:ext cx="9589172" cy="4944116"/>
          </a:xfrm>
        </p:spPr>
        <p:txBody>
          <a:bodyPr>
            <a:normAutofit/>
          </a:bodyPr>
          <a:lstStyle/>
          <a:p>
            <a:r>
              <a:rPr lang="en-US" sz="2880" dirty="0"/>
              <a:t>Codes of conduct for research are fairly well understood</a:t>
            </a:r>
          </a:p>
          <a:p>
            <a:pPr lvl="1"/>
            <a:r>
              <a:rPr lang="en-US" sz="2580" dirty="0"/>
              <a:t>Get IRB approval</a:t>
            </a:r>
          </a:p>
          <a:p>
            <a:pPr lvl="1"/>
            <a:r>
              <a:rPr lang="en-US" sz="2580" dirty="0"/>
              <a:t>obtain informed consent</a:t>
            </a:r>
          </a:p>
          <a:p>
            <a:pPr lvl="1"/>
            <a:r>
              <a:rPr lang="en-US" sz="2580" dirty="0"/>
              <a:t>protect the privacy of subjects</a:t>
            </a:r>
          </a:p>
          <a:p>
            <a:pPr lvl="1"/>
            <a:r>
              <a:rPr lang="en-US" sz="2580" dirty="0"/>
              <a:t>maintain the confidentiality of data collected</a:t>
            </a:r>
          </a:p>
          <a:p>
            <a:pPr lvl="1"/>
            <a:r>
              <a:rPr lang="en-US" sz="2580" dirty="0"/>
              <a:t>minimize harm</a:t>
            </a:r>
          </a:p>
          <a:p>
            <a:r>
              <a:rPr lang="en-US" sz="2880" dirty="0"/>
              <a:t>Fairness is more subtle</a:t>
            </a:r>
          </a:p>
          <a:p>
            <a:pPr lvl="1"/>
            <a:r>
              <a:rPr lang="en-US" dirty="0"/>
              <a:t>What is fair treatment of a group: equal accuracy? FP rate?</a:t>
            </a:r>
          </a:p>
        </p:txBody>
      </p:sp>
    </p:spTree>
    <p:extLst>
      <p:ext uri="{BB962C8B-B14F-4D97-AF65-F5344CB8AC3E}">
        <p14:creationId xmlns:p14="http://schemas.microsoft.com/office/powerpoint/2010/main" val="39631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82" y="273377"/>
            <a:ext cx="7741572" cy="60944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437" y="405355"/>
            <a:ext cx="7508644" cy="64055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41477"/>
            <a:ext cx="9144000" cy="47610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77012"/>
            <a:ext cx="9144000" cy="49180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784" y="1138413"/>
            <a:ext cx="6636470" cy="52293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7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F59-04A1-7043-8662-24B66B3C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3D51-B651-1A41-B607-1188209D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BD68A-D116-FB4E-B01A-9BA113E1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37" y="0"/>
            <a:ext cx="836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01 at 1.5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0"/>
            <a:ext cx="4249427" cy="2647792"/>
          </a:xfrm>
          <a:prstGeom prst="rect">
            <a:avLst/>
          </a:prstGeom>
        </p:spPr>
      </p:pic>
      <p:pic>
        <p:nvPicPr>
          <p:cNvPr id="10" name="Picture 9" descr="Screen Shot 2017-02-01 at 4.11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66" y="4075673"/>
            <a:ext cx="4536934" cy="20000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1" y="6488668"/>
            <a:ext cx="371178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Slide content courtesy of Hanna Wallach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688" y="1"/>
            <a:ext cx="2074772" cy="3112159"/>
          </a:xfrm>
          <a:prstGeom prst="rect">
            <a:avLst/>
          </a:prstGeom>
        </p:spPr>
      </p:pic>
      <p:pic>
        <p:nvPicPr>
          <p:cNvPr id="9" name="Picture 8" descr="Screen Shot 2017-02-01 at 4.04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84" y="1"/>
            <a:ext cx="4562024" cy="4075583"/>
          </a:xfrm>
          <a:prstGeom prst="rect">
            <a:avLst/>
          </a:prstGeom>
        </p:spPr>
      </p:pic>
      <p:pic>
        <p:nvPicPr>
          <p:cNvPr id="3" name="Picture 2" descr="Screen Shot 2017-02-01 at 1.54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58" y="799317"/>
            <a:ext cx="4547170" cy="679559"/>
          </a:xfrm>
          <a:prstGeom prst="rect">
            <a:avLst/>
          </a:prstGeom>
        </p:spPr>
      </p:pic>
      <p:pic>
        <p:nvPicPr>
          <p:cNvPr id="12" name="Picture 11" descr="Screen Shot 2017-02-01 at 4.15.4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2676819"/>
            <a:ext cx="5754041" cy="1260182"/>
          </a:xfrm>
          <a:prstGeom prst="rect">
            <a:avLst/>
          </a:prstGeom>
        </p:spPr>
      </p:pic>
      <p:pic>
        <p:nvPicPr>
          <p:cNvPr id="15" name="Picture 14" descr="Screen Shot 2017-02-03 at 12.09.2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70" y="3650223"/>
            <a:ext cx="5577371" cy="522635"/>
          </a:xfrm>
          <a:prstGeom prst="rect">
            <a:avLst/>
          </a:prstGeom>
        </p:spPr>
      </p:pic>
      <p:pic>
        <p:nvPicPr>
          <p:cNvPr id="11" name="Picture 10" descr="Screen Shot 2017-02-01 at 4.13.2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89735"/>
            <a:ext cx="3989668" cy="2930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7903" y="4593444"/>
            <a:ext cx="4068737" cy="22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>
            <a:spLocks noGrp="1"/>
          </p:cNvSpPr>
          <p:nvPr>
            <p:ph type="title"/>
          </p:nvPr>
        </p:nvSpPr>
        <p:spPr>
          <a:xfrm>
            <a:off x="316067" y="195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The Long History of Ethics and AI </a:t>
            </a:r>
            <a:endParaRPr/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966" y="2556300"/>
            <a:ext cx="2349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4" y="1178609"/>
            <a:ext cx="2310967" cy="395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634" y="2835867"/>
            <a:ext cx="1853487" cy="35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896" y="1178599"/>
            <a:ext cx="2123011" cy="28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4502" y="3341501"/>
            <a:ext cx="1522364" cy="28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467" y="1065355"/>
            <a:ext cx="2123000" cy="344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723B7-383C-484F-90C9-B78EE0135217}"/>
              </a:ext>
            </a:extLst>
          </p:cNvPr>
          <p:cNvSpPr/>
          <p:nvPr/>
        </p:nvSpPr>
        <p:spPr>
          <a:xfrm>
            <a:off x="9316995" y="6366299"/>
            <a:ext cx="2875005" cy="49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1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1985</Words>
  <Application>Microsoft Macintosh PowerPoint</Application>
  <PresentationFormat>Widescreen</PresentationFormat>
  <Paragraphs>277</Paragraphs>
  <Slides>57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Ethics</vt:lpstr>
      <vt:lpstr>A problem for AI and Ethics</vt:lpstr>
      <vt:lpstr> “Automated” decisions impact every aspect of our lives</vt:lpstr>
      <vt:lpstr>PowerPoint Presentation</vt:lpstr>
      <vt:lpstr>PowerPoint Presentation</vt:lpstr>
      <vt:lpstr>PowerPoint Presentation</vt:lpstr>
      <vt:lpstr>The Long History of Ethics and AI </vt:lpstr>
      <vt:lpstr>PowerPoint Presentation</vt:lpstr>
      <vt:lpstr>The Dual Use of A.I. Technologies</vt:lpstr>
      <vt:lpstr>Deepfakes</vt:lpstr>
      <vt:lpstr>Misconceptions about AI that can lead to harm</vt:lpstr>
      <vt:lpstr>What we’ll discuss…</vt:lpstr>
      <vt:lpstr>Virtue ethics for humans</vt:lpstr>
      <vt:lpstr>Algorithmic Virtue ???  Ethical Algorithms</vt:lpstr>
      <vt:lpstr>Identifying algorithmic virtue</vt:lpstr>
      <vt:lpstr>Need to embed social values in algorithms</vt:lpstr>
      <vt:lpstr>Ethics Surrounding Data</vt:lpstr>
      <vt:lpstr>Ethical Principles</vt:lpstr>
      <vt:lpstr>Data Collection</vt:lpstr>
      <vt:lpstr>Data and Informed Consent</vt:lpstr>
      <vt:lpstr>Informed Consent</vt:lpstr>
      <vt:lpstr>OKCupid Experiments with Customers</vt:lpstr>
      <vt:lpstr>Was this legal/ethical?</vt:lpstr>
      <vt:lpstr>Intellectual Property</vt:lpstr>
      <vt:lpstr>Intellectual Property - Copyrights</vt:lpstr>
      <vt:lpstr>What can we learn from your social media posts?</vt:lpstr>
      <vt:lpstr>What can we learn from your social media posts?</vt:lpstr>
      <vt:lpstr>Targeted marketing from IBM</vt:lpstr>
      <vt:lpstr>  </vt:lpstr>
      <vt:lpstr>PowerPoint Presentation</vt:lpstr>
      <vt:lpstr>Privacy</vt:lpstr>
      <vt:lpstr>OKCupid Data Publicly Released</vt:lpstr>
      <vt:lpstr>Was the OKCupid data public?</vt:lpstr>
      <vt:lpstr>Privacy is not simple</vt:lpstr>
      <vt:lpstr>Anonymity?</vt:lpstr>
      <vt:lpstr>Correlating data</vt:lpstr>
      <vt:lpstr>Differential Privacy</vt:lpstr>
      <vt:lpstr>Ethics Surrounding Algorithms  Fairness</vt:lpstr>
      <vt:lpstr>Algorithms are not neutral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Search </vt:lpstr>
      <vt:lpstr>Image Search </vt:lpstr>
      <vt:lpstr>Image Search </vt:lpstr>
      <vt:lpstr>Image Search </vt:lpstr>
      <vt:lpstr>Image Search </vt:lpstr>
      <vt:lpstr>Fairness</vt:lpstr>
      <vt:lpstr>PowerPoint Presentation</vt:lpstr>
      <vt:lpstr>Why is computer advice on parole controversial?</vt:lpstr>
      <vt:lpstr>PowerPoint Presentation</vt:lpstr>
      <vt:lpstr>Reproducibility</vt:lpstr>
      <vt:lpstr>Ethics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Sedoc, Joao</dc:creator>
  <cp:lastModifiedBy>Philipp Koehn</cp:lastModifiedBy>
  <cp:revision>12</cp:revision>
  <cp:lastPrinted>2019-12-04T14:00:56Z</cp:lastPrinted>
  <dcterms:created xsi:type="dcterms:W3CDTF">2019-11-05T13:08:26Z</dcterms:created>
  <dcterms:modified xsi:type="dcterms:W3CDTF">2019-12-04T14:01:09Z</dcterms:modified>
</cp:coreProperties>
</file>